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60" r:id="rId4"/>
    <p:sldId id="258" r:id="rId5"/>
    <p:sldId id="261" r:id="rId6"/>
    <p:sldId id="276" r:id="rId7"/>
    <p:sldId id="277" r:id="rId8"/>
    <p:sldId id="278" r:id="rId9"/>
    <p:sldId id="279" r:id="rId10"/>
    <p:sldId id="268" r:id="rId11"/>
    <p:sldId id="266" r:id="rId12"/>
    <p:sldId id="280" r:id="rId13"/>
    <p:sldId id="267" r:id="rId14"/>
    <p:sldId id="283" r:id="rId15"/>
    <p:sldId id="269" r:id="rId16"/>
    <p:sldId id="270" r:id="rId17"/>
    <p:sldId id="271" r:id="rId18"/>
    <p:sldId id="281" r:id="rId19"/>
    <p:sldId id="282" r:id="rId20"/>
    <p:sldId id="273" r:id="rId21"/>
    <p:sldId id="272" r:id="rId22"/>
    <p:sldId id="275" r:id="rId23"/>
    <p:sldId id="274" r:id="rId24"/>
  </p:sldIdLst>
  <p:sldSz cx="9906000" cy="6858000" type="A4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097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192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289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384" algn="l" rtl="0" fontAlgn="base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5480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2576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199672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6768" algn="l" defTabSz="914192" rtl="0" eaLnBrk="1" latinLnBrk="0" hangingPunct="1">
      <a:defRPr kumimoji="1" sz="16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sumii" initials="js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33"/>
    <a:srgbClr val="FF99CC"/>
    <a:srgbClr val="FFFFFF"/>
    <a:srgbClr val="6EC5CC"/>
    <a:srgbClr val="8D84BD"/>
    <a:srgbClr val="E76291"/>
    <a:srgbClr val="FFCC66"/>
    <a:srgbClr val="FFCCCC"/>
    <a:srgbClr val="FFCC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中間スタイル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51" autoAdjust="0"/>
    <p:restoredTop sz="95586" autoAdjust="0"/>
  </p:normalViewPr>
  <p:slideViewPr>
    <p:cSldViewPr>
      <p:cViewPr>
        <p:scale>
          <a:sx n="70" d="100"/>
          <a:sy n="70" d="100"/>
        </p:scale>
        <p:origin x="-72" y="-72"/>
      </p:cViewPr>
      <p:guideLst>
        <p:guide orient="horz" pos="3339"/>
        <p:guide pos="56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58" y="-126"/>
      </p:cViewPr>
      <p:guideLst>
        <p:guide orient="horz" pos="3130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19" tIns="46110" rIns="92219" bIns="4611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200">
                <a:ea typeface="HGP創英角ｺﾞｼｯｸUB" pitchFamily="50" charset="-128"/>
              </a:defRPr>
            </a:lvl1pPr>
          </a:lstStyle>
          <a:p>
            <a:pPr>
              <a:defRPr/>
            </a:pPr>
            <a:fld id="{2EB5D843-569B-4FC9-8B51-59A564A36CFA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0244727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3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221" y="3"/>
            <a:ext cx="2950374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9613" y="744538"/>
            <a:ext cx="5386387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0" y="4720985"/>
            <a:ext cx="5446723" cy="447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40372"/>
            <a:ext cx="2950375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l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221" y="9440372"/>
            <a:ext cx="2950374" cy="49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7" tIns="46100" rIns="92197" bIns="46100" numCol="1" anchor="b" anchorCtr="0" compatLnSpc="1">
            <a:prstTxWarp prst="textNoShape">
              <a:avLst/>
            </a:prstTxWarp>
          </a:bodyPr>
          <a:lstStyle>
            <a:lvl1pPr algn="r" defTabSz="922059">
              <a:spcBef>
                <a:spcPct val="0"/>
              </a:spcBef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0B12D74C-EEB2-4506-A2DC-A27B96D29FE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7302397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097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192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289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384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5480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2576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199672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6768" algn="l" defTabSz="914192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2014/05/19</a:t>
            </a:r>
            <a:endParaRPr lang="en-US" altLang="ja-JP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B12D74C-EEB2-4506-A2DC-A27B96D29FE8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615005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4406902"/>
            <a:ext cx="6934200" cy="1182340"/>
          </a:xfrm>
        </p:spPr>
        <p:txBody>
          <a:bodyPr/>
          <a:lstStyle>
            <a:lvl1pPr marL="0" indent="0" algn="ctr">
              <a:buFontTx/>
              <a:buNone/>
              <a:defRPr sz="18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 altLang="ja-JP" dirty="0" smtClean="0"/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" y="1916835"/>
            <a:ext cx="9901826" cy="2160239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テキスト ボックス 8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b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196"/>
            <a:ext cx="9901827" cy="617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タイトル 10"/>
          <p:cNvSpPr>
            <a:spLocks noGrp="1"/>
          </p:cNvSpPr>
          <p:nvPr>
            <p:ph type="ctrTitle" hasCustomPrompt="1"/>
          </p:nvPr>
        </p:nvSpPr>
        <p:spPr>
          <a:xfrm>
            <a:off x="19726" y="2852936"/>
            <a:ext cx="9901826" cy="1270415"/>
          </a:xfrm>
          <a:solidFill>
            <a:srgbClr val="FFFFFF">
              <a:alpha val="80000"/>
            </a:srgbClr>
          </a:solidFill>
        </p:spPr>
        <p:txBody>
          <a:bodyPr/>
          <a:lstStyle>
            <a:lvl1pPr algn="ctr">
              <a:defRPr sz="28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テキスト ボックス 8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561099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階層テキスト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ja-JP" altLang="en-US" dirty="0" smtClean="0"/>
              <a:t>タイトル</a:t>
            </a:r>
            <a:endParaRPr lang="ja-JP" alt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フリー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08485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めあ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 userDrawn="1"/>
        </p:nvSpPr>
        <p:spPr bwMode="auto">
          <a:xfrm>
            <a:off x="776536" y="3501008"/>
            <a:ext cx="8352928" cy="2736304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6EC5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円/楕円 10"/>
          <p:cNvSpPr/>
          <p:nvPr userDrawn="1"/>
        </p:nvSpPr>
        <p:spPr bwMode="auto">
          <a:xfrm>
            <a:off x="776536" y="1268760"/>
            <a:ext cx="8352928" cy="1728192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5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1280592" y="3933056"/>
            <a:ext cx="7344816" cy="2159869"/>
          </a:xfrm>
        </p:spPr>
        <p:txBody>
          <a:bodyPr/>
          <a:lstStyle>
            <a:lvl1pPr>
              <a:defRPr sz="24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ja-JP" altLang="en-US" dirty="0" smtClean="0"/>
              <a:t>第１レベル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altLang="ja-JP" dirty="0" smtClean="0"/>
          </a:p>
          <a:p>
            <a:pPr lvl="4"/>
            <a:endParaRPr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>
          <a:xfrm>
            <a:off x="1100572" y="1448780"/>
            <a:ext cx="7704856" cy="1368151"/>
          </a:xfrm>
        </p:spPr>
        <p:txBody>
          <a:bodyPr anchor="ctr" anchorCtr="0"/>
          <a:lstStyle>
            <a:lvl1pPr marL="0" indent="0" algn="ctr">
              <a:buNone/>
              <a:defRPr sz="3600" b="1"/>
            </a:lvl1pPr>
            <a:lvl2pPr marL="392310" indent="0">
              <a:buNone/>
              <a:defRPr/>
            </a:lvl2pPr>
            <a:lvl3pPr marL="676645" indent="0">
              <a:buNone/>
              <a:defRPr/>
            </a:lvl3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</p:txBody>
      </p:sp>
      <p:sp>
        <p:nvSpPr>
          <p:cNvPr id="13" name="角丸四角形 12"/>
          <p:cNvSpPr/>
          <p:nvPr userDrawn="1"/>
        </p:nvSpPr>
        <p:spPr bwMode="auto">
          <a:xfrm>
            <a:off x="3404828" y="3298049"/>
            <a:ext cx="3096344" cy="504056"/>
          </a:xfrm>
          <a:prstGeom prst="roundRect">
            <a:avLst/>
          </a:prstGeom>
          <a:solidFill>
            <a:srgbClr val="6EC5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13" hasCustomPrompt="1"/>
          </p:nvPr>
        </p:nvSpPr>
        <p:spPr>
          <a:xfrm>
            <a:off x="3513138" y="3357563"/>
            <a:ext cx="2880022" cy="358775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タイトル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4778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 bwMode="auto">
          <a:xfrm>
            <a:off x="0" y="6453336"/>
            <a:ext cx="9906000" cy="404664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6" name="正方形/長方形 5"/>
          <p:cNvSpPr/>
          <p:nvPr userDrawn="1"/>
        </p:nvSpPr>
        <p:spPr bwMode="auto">
          <a:xfrm>
            <a:off x="0" y="0"/>
            <a:ext cx="9906000" cy="908720"/>
          </a:xfrm>
          <a:prstGeom prst="rect">
            <a:avLst/>
          </a:prstGeom>
          <a:solidFill>
            <a:srgbClr val="8D84BD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01272" y="6511652"/>
            <a:ext cx="231140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103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16496" y="188640"/>
            <a:ext cx="907300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 タイトルの書式設定</a:t>
            </a:r>
          </a:p>
        </p:txBody>
      </p:sp>
      <p:sp>
        <p:nvSpPr>
          <p:cNvPr id="103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6496" y="1052736"/>
            <a:ext cx="90730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 smtClean="0"/>
              <a:t>マスタ</a:t>
            </a:r>
            <a:r>
              <a:rPr lang="en-US" altLang="ja-JP" dirty="0" smtClean="0"/>
              <a:t> </a:t>
            </a:r>
            <a:r>
              <a:rPr lang="ja-JP" altLang="en-US" dirty="0" smtClean="0"/>
              <a:t>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8" name="テキスト ボックス 7"/>
          <p:cNvSpPr txBox="1"/>
          <p:nvPr userDrawn="1"/>
        </p:nvSpPr>
        <p:spPr>
          <a:xfrm>
            <a:off x="2777920" y="6582544"/>
            <a:ext cx="43501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9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Copyright © Yamaha Corporation.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4072" r:id="rId2"/>
    <p:sldLayoutId id="2147483650" r:id="rId3"/>
    <p:sldLayoutId id="2147484070" r:id="rId4"/>
    <p:sldLayoutId id="2147484071" r:id="rId5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097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192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289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384" algn="l" rtl="0" eaLnBrk="1" fontAlgn="base" hangingPunct="1">
        <a:spcBef>
          <a:spcPct val="0"/>
        </a:spcBef>
        <a:spcAft>
          <a:spcPct val="0"/>
        </a:spcAft>
        <a:defRPr kumimoji="1" sz="2300">
          <a:solidFill>
            <a:srgbClr val="653CA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77760" indent="-284335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n"/>
        <a:defRPr kumimoji="1" sz="2400" b="1" baseline="0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1pPr>
      <a:lvl2pPr marL="615460" indent="-223150" algn="l" rtl="0" eaLnBrk="1" fontAlgn="base" hangingPunct="1">
        <a:spcBef>
          <a:spcPct val="20000"/>
        </a:spcBef>
        <a:spcAft>
          <a:spcPct val="0"/>
        </a:spcAft>
        <a:buFont typeface="Arial"/>
        <a:buChar char="•"/>
        <a:defRPr kumimoji="1" sz="24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2pPr>
      <a:lvl3pPr marL="881798" indent="-20515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20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3pPr>
      <a:lvl4pPr marL="1180532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8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4pPr>
      <a:lvl5pPr marL="1446871" indent="-176173" algn="l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-"/>
        <a:defRPr kumimoji="1" sz="1600" b="1">
          <a:solidFill>
            <a:schemeClr val="tx1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5pPr>
      <a:lvl6pPr marL="2514028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6pPr>
      <a:lvl7pPr marL="2971124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7pPr>
      <a:lvl8pPr marL="3428220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8pPr>
      <a:lvl9pPr marL="3885316" indent="-176173" algn="l" rtl="0" eaLnBrk="1" fontAlgn="base" hangingPunct="1">
        <a:spcBef>
          <a:spcPct val="20000"/>
        </a:spcBef>
        <a:spcAft>
          <a:spcPct val="0"/>
        </a:spcAft>
        <a:buChar char="»"/>
        <a:defRPr kumimoji="1" sz="1600">
          <a:solidFill>
            <a:srgbClr val="653CA2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7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9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4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0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6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2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8" algn="l" defTabSz="914192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 smtClean="0"/>
              <a:t>創作授業 ①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4516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入力練習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 smtClean="0"/>
              <a:t>曲を入力してみよう！</a:t>
            </a:r>
            <a:endParaRPr kumimoji="1" lang="ja-JP" alt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80566" y="1628800"/>
            <a:ext cx="9080946" cy="1162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角丸四角形 7"/>
          <p:cNvSpPr/>
          <p:nvPr/>
        </p:nvSpPr>
        <p:spPr bwMode="auto">
          <a:xfrm>
            <a:off x="776536" y="3501008"/>
            <a:ext cx="8352928" cy="2736304"/>
          </a:xfrm>
          <a:prstGeom prst="roundRect">
            <a:avLst/>
          </a:prstGeom>
          <a:solidFill>
            <a:schemeClr val="bg1"/>
          </a:solidFill>
          <a:ln w="762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コンテンツ プレースホルダ 2"/>
          <p:cNvSpPr txBox="1">
            <a:spLocks/>
          </p:cNvSpPr>
          <p:nvPr/>
        </p:nvSpPr>
        <p:spPr bwMode="auto">
          <a:xfrm>
            <a:off x="1280592" y="3717032"/>
            <a:ext cx="734481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lvl1pPr marL="177760" indent="-284335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Char char="n"/>
              <a:defRPr kumimoji="1" sz="2400" b="1" baseline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kern="0" dirty="0" smtClean="0"/>
              <a:t>グループで相談しながら入力しましょう</a:t>
            </a:r>
            <a:endParaRPr lang="en-US" altLang="ja-JP" kern="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kern="0" dirty="0" smtClean="0"/>
              <a:t>独り占めせずに全員が必ず操作しましょう</a:t>
            </a:r>
            <a:endParaRPr lang="en-US" altLang="ja-JP" kern="0" dirty="0"/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ja-JP" altLang="en-US" kern="0" dirty="0" smtClean="0"/>
              <a:t>分からないことがあったら手を上げましょう</a:t>
            </a:r>
            <a:endParaRPr lang="en-US" altLang="ja-JP" kern="0" dirty="0" smtClean="0"/>
          </a:p>
        </p:txBody>
      </p:sp>
      <p:sp>
        <p:nvSpPr>
          <p:cNvPr id="10" name="角丸四角形 9"/>
          <p:cNvSpPr/>
          <p:nvPr/>
        </p:nvSpPr>
        <p:spPr bwMode="auto">
          <a:xfrm>
            <a:off x="3656856" y="3284984"/>
            <a:ext cx="2448272" cy="504056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テキスト プレースホルダー 16"/>
          <p:cNvSpPr txBox="1">
            <a:spLocks/>
          </p:cNvSpPr>
          <p:nvPr/>
        </p:nvSpPr>
        <p:spPr>
          <a:xfrm>
            <a:off x="3728864" y="3357624"/>
            <a:ext cx="2304256" cy="358775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charset="2"/>
              <a:buNone/>
              <a:defRPr kumimoji="1" sz="2400" b="1" baseline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615460" indent="-2231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/>
              <a:buChar char="•"/>
              <a:defRPr kumimoji="1" sz="24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881798" indent="-20515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20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180532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8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1446871" indent="-176173" algn="l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-"/>
              <a:defRPr kumimoji="1" sz="1600" b="1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028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6pPr>
            <a:lvl7pPr marL="2971124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7pPr>
            <a:lvl8pPr marL="3428220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8pPr>
            <a:lvl9pPr marL="3885316" indent="-17617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653CA2"/>
                </a:solidFill>
                <a:latin typeface="+mn-lt"/>
                <a:ea typeface="+mn-ea"/>
              </a:defRPr>
            </a:lvl9pPr>
          </a:lstStyle>
          <a:p>
            <a:r>
              <a:rPr lang="ja-JP" altLang="en-US" sz="2800" kern="0" dirty="0" smtClean="0">
                <a:solidFill>
                  <a:schemeClr val="tx1"/>
                </a:solidFill>
              </a:rPr>
              <a:t>活動内容</a:t>
            </a:r>
            <a:endParaRPr lang="ja-JP" altLang="en-US" sz="280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77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 smtClean="0"/>
              <a:t>「初恋」の曲の構成について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7355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「初恋」の詩</a:t>
            </a:r>
            <a:endParaRPr kumimoji="1" lang="ja-JP" altLang="en-US" dirty="0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  <p:pic>
        <p:nvPicPr>
          <p:cNvPr id="5" name="図 4" descr="初恋_黒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0552" y="1052736"/>
            <a:ext cx="7848872" cy="5267599"/>
          </a:xfrm>
          <a:prstGeom prst="rect">
            <a:avLst/>
          </a:prstGeom>
        </p:spPr>
      </p:pic>
      <p:sp>
        <p:nvSpPr>
          <p:cNvPr id="6" name="左大かっこ 5"/>
          <p:cNvSpPr/>
          <p:nvPr/>
        </p:nvSpPr>
        <p:spPr bwMode="auto">
          <a:xfrm rot="5400000" flipV="1">
            <a:off x="6708488" y="1052736"/>
            <a:ext cx="288032" cy="1440160"/>
          </a:xfrm>
          <a:prstGeom prst="leftBracket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HGP創英角ｺﾞｼｯｸUB" pitchFamily="50" charset="-128"/>
            </a:endParaRPr>
          </a:p>
        </p:txBody>
      </p:sp>
      <p:sp>
        <p:nvSpPr>
          <p:cNvPr id="7" name="左大かっこ 6"/>
          <p:cNvSpPr/>
          <p:nvPr/>
        </p:nvSpPr>
        <p:spPr bwMode="auto">
          <a:xfrm rot="5400000" flipV="1">
            <a:off x="5124312" y="1052736"/>
            <a:ext cx="288032" cy="1440160"/>
          </a:xfrm>
          <a:prstGeom prst="leftBracket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HGP創英角ｺﾞｼｯｸUB" pitchFamily="50" charset="-128"/>
            </a:endParaRPr>
          </a:p>
        </p:txBody>
      </p:sp>
      <p:sp>
        <p:nvSpPr>
          <p:cNvPr id="8" name="左大かっこ 7"/>
          <p:cNvSpPr/>
          <p:nvPr/>
        </p:nvSpPr>
        <p:spPr bwMode="auto">
          <a:xfrm rot="5400000" flipV="1">
            <a:off x="3553784" y="1052736"/>
            <a:ext cx="288032" cy="1440160"/>
          </a:xfrm>
          <a:prstGeom prst="leftBracket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HGP創英角ｺﾞｼｯｸUB" pitchFamily="50" charset="-128"/>
            </a:endParaRPr>
          </a:p>
        </p:txBody>
      </p:sp>
      <p:sp>
        <p:nvSpPr>
          <p:cNvPr id="9" name="左大かっこ 8"/>
          <p:cNvSpPr/>
          <p:nvPr/>
        </p:nvSpPr>
        <p:spPr bwMode="auto">
          <a:xfrm rot="5400000" flipV="1">
            <a:off x="2000672" y="1052736"/>
            <a:ext cx="288032" cy="1440160"/>
          </a:xfrm>
          <a:prstGeom prst="leftBracket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HGP創英角ｺﾞｼｯｸUB" pitchFamily="50" charset="-128"/>
            </a:endParaRPr>
          </a:p>
        </p:txBody>
      </p:sp>
      <p:sp>
        <p:nvSpPr>
          <p:cNvPr id="10" name="角丸四角形 9"/>
          <p:cNvSpPr/>
          <p:nvPr/>
        </p:nvSpPr>
        <p:spPr bwMode="auto">
          <a:xfrm>
            <a:off x="6249144" y="5085184"/>
            <a:ext cx="1224136" cy="576064"/>
          </a:xfrm>
          <a:prstGeom prst="roundRect">
            <a:avLst>
              <a:gd name="adj" fmla="val 8305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effectLst/>
                <a:latin typeface="メイリオ"/>
                <a:ea typeface="メイリオ"/>
                <a:cs typeface="メイリオ"/>
              </a:rPr>
              <a:t>第</a:t>
            </a:r>
            <a:r>
              <a:rPr kumimoji="1" lang="en-US" altLang="ja-JP" sz="1800" b="1" i="0" u="none" strike="noStrike" cap="none" normalizeH="0" baseline="0" dirty="0" smtClean="0">
                <a:ln>
                  <a:noFill/>
                </a:ln>
                <a:effectLst/>
                <a:latin typeface="メイリオ"/>
                <a:ea typeface="メイリオ"/>
                <a:cs typeface="メイリオ"/>
              </a:rPr>
              <a:t>1</a:t>
            </a: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effectLst/>
                <a:latin typeface="メイリオ"/>
                <a:ea typeface="メイリオ"/>
                <a:cs typeface="メイリオ"/>
              </a:rPr>
              <a:t>連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角丸四角形 10"/>
          <p:cNvSpPr/>
          <p:nvPr/>
        </p:nvSpPr>
        <p:spPr bwMode="auto">
          <a:xfrm>
            <a:off x="4692264" y="5085184"/>
            <a:ext cx="1224136" cy="576064"/>
          </a:xfrm>
          <a:prstGeom prst="roundRect">
            <a:avLst>
              <a:gd name="adj" fmla="val 8305"/>
            </a:avLst>
          </a:prstGeom>
          <a:solidFill>
            <a:srgbClr val="FF99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2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連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2" name="角丸四角形 11"/>
          <p:cNvSpPr/>
          <p:nvPr/>
        </p:nvSpPr>
        <p:spPr bwMode="auto">
          <a:xfrm>
            <a:off x="3152800" y="5085184"/>
            <a:ext cx="1224136" cy="576064"/>
          </a:xfrm>
          <a:prstGeom prst="roundRect">
            <a:avLst>
              <a:gd name="adj" fmla="val 8305"/>
            </a:avLst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3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連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角丸四角形 12"/>
          <p:cNvSpPr/>
          <p:nvPr/>
        </p:nvSpPr>
        <p:spPr bwMode="auto">
          <a:xfrm>
            <a:off x="1568624" y="5085184"/>
            <a:ext cx="1224136" cy="576064"/>
          </a:xfrm>
          <a:prstGeom prst="roundRect">
            <a:avLst>
              <a:gd name="adj" fmla="val 8305"/>
            </a:avLst>
          </a:prstGeom>
          <a:solidFill>
            <a:schemeClr val="tx2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4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連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effectLst/>
              <a:latin typeface="メイリオ"/>
              <a:ea typeface="メイリオ"/>
              <a:cs typeface="メイリオ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曲の構成について</a:t>
            </a:r>
            <a:endParaRPr kumimoji="1" lang="ja-JP" altLang="en-US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 smtClean="0"/>
              <a:t>島崎藤村「初恋」は</a:t>
            </a:r>
            <a:r>
              <a:rPr lang="en-US" altLang="ja-JP" dirty="0" smtClean="0"/>
              <a:t>4</a:t>
            </a:r>
            <a:r>
              <a:rPr lang="ja-JP" altLang="en-US" dirty="0" smtClean="0"/>
              <a:t>つの「連」から構成されている</a:t>
            </a:r>
            <a:endParaRPr kumimoji="1" lang="ja-JP" altLang="en-US" dirty="0"/>
          </a:p>
        </p:txBody>
      </p:sp>
      <p:sp>
        <p:nvSpPr>
          <p:cNvPr id="6" name="角丸四角形 5"/>
          <p:cNvSpPr/>
          <p:nvPr/>
        </p:nvSpPr>
        <p:spPr bwMode="auto">
          <a:xfrm>
            <a:off x="560512" y="1700808"/>
            <a:ext cx="3384376" cy="1008112"/>
          </a:xfrm>
          <a:prstGeom prst="roundRect">
            <a:avLst>
              <a:gd name="adj" fmla="val 8305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1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連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まだあげそめしまえがみの～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7" name="角丸四角形 6"/>
          <p:cNvSpPr/>
          <p:nvPr/>
        </p:nvSpPr>
        <p:spPr bwMode="auto">
          <a:xfrm>
            <a:off x="560512" y="2852936"/>
            <a:ext cx="3384376" cy="1008112"/>
          </a:xfrm>
          <a:prstGeom prst="roundRect">
            <a:avLst>
              <a:gd name="adj" fmla="val 8305"/>
            </a:avLst>
          </a:prstGeom>
          <a:solidFill>
            <a:srgbClr val="FF99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2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連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やさしくし</a:t>
            </a:r>
            <a:r>
              <a:rPr lang="ja-JP" altLang="en-US" sz="1800" b="1" dirty="0" err="1" smtClean="0">
                <a:latin typeface="メイリオ"/>
                <a:ea typeface="メイリオ"/>
                <a:cs typeface="メイリオ"/>
              </a:rPr>
              <a:t>ろきてを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のべて</a:t>
            </a: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～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8" name="角丸四角形 7"/>
          <p:cNvSpPr/>
          <p:nvPr/>
        </p:nvSpPr>
        <p:spPr bwMode="auto">
          <a:xfrm>
            <a:off x="560512" y="4005064"/>
            <a:ext cx="3384376" cy="1008112"/>
          </a:xfrm>
          <a:prstGeom prst="roundRect">
            <a:avLst>
              <a:gd name="adj" fmla="val 8305"/>
            </a:avLst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3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連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わがこころなきためいきの</a:t>
            </a: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～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角丸四角形 8"/>
          <p:cNvSpPr/>
          <p:nvPr/>
        </p:nvSpPr>
        <p:spPr bwMode="auto">
          <a:xfrm>
            <a:off x="560512" y="5157192"/>
            <a:ext cx="3384376" cy="1008112"/>
          </a:xfrm>
          <a:prstGeom prst="roundRect">
            <a:avLst>
              <a:gd name="adj" fmla="val 8305"/>
            </a:avLst>
          </a:prstGeom>
          <a:solidFill>
            <a:schemeClr val="tx2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4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連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err="1" smtClean="0">
                <a:latin typeface="メイリオ"/>
                <a:ea typeface="メイリオ"/>
                <a:cs typeface="メイリオ"/>
              </a:rPr>
              <a:t>りんごば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たけのこのしたに</a:t>
            </a: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～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" name="角丸四角形 9"/>
          <p:cNvSpPr/>
          <p:nvPr/>
        </p:nvSpPr>
        <p:spPr bwMode="auto">
          <a:xfrm>
            <a:off x="4016896" y="1700808"/>
            <a:ext cx="1008112" cy="1008112"/>
          </a:xfrm>
          <a:prstGeom prst="roundRect">
            <a:avLst>
              <a:gd name="adj" fmla="val 8305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８小節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角丸四角形 10"/>
          <p:cNvSpPr/>
          <p:nvPr/>
        </p:nvSpPr>
        <p:spPr bwMode="auto">
          <a:xfrm>
            <a:off x="4016896" y="2852936"/>
            <a:ext cx="1008112" cy="1008112"/>
          </a:xfrm>
          <a:prstGeom prst="roundRect">
            <a:avLst>
              <a:gd name="adj" fmla="val 8305"/>
            </a:avLst>
          </a:prstGeom>
          <a:solidFill>
            <a:srgbClr val="FF99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８小節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2" name="角丸四角形 11"/>
          <p:cNvSpPr/>
          <p:nvPr/>
        </p:nvSpPr>
        <p:spPr bwMode="auto">
          <a:xfrm>
            <a:off x="4016896" y="4005064"/>
            <a:ext cx="1008112" cy="1008112"/>
          </a:xfrm>
          <a:prstGeom prst="roundRect">
            <a:avLst>
              <a:gd name="adj" fmla="val 8305"/>
            </a:avLst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８小節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角丸四角形 12"/>
          <p:cNvSpPr/>
          <p:nvPr/>
        </p:nvSpPr>
        <p:spPr bwMode="auto">
          <a:xfrm>
            <a:off x="4016896" y="5157192"/>
            <a:ext cx="1008112" cy="1008112"/>
          </a:xfrm>
          <a:prstGeom prst="roundRect">
            <a:avLst>
              <a:gd name="adj" fmla="val 8305"/>
            </a:avLst>
          </a:prstGeom>
          <a:solidFill>
            <a:schemeClr val="tx2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８小節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4" name="右中かっこ 13"/>
          <p:cNvSpPr/>
          <p:nvPr/>
        </p:nvSpPr>
        <p:spPr bwMode="auto">
          <a:xfrm>
            <a:off x="6537176" y="1628800"/>
            <a:ext cx="576064" cy="4608512"/>
          </a:xfrm>
          <a:prstGeom prst="rightBrace">
            <a:avLst>
              <a:gd name="adj1" fmla="val 35537"/>
              <a:gd name="adj2" fmla="val 29148"/>
            </a:avLst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HGP創英角ｺﾞｼｯｸUB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7041232" y="2509833"/>
            <a:ext cx="2808312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１曲にまとめて完成！</a:t>
            </a:r>
            <a:endParaRPr lang="en-US" altLang="ja-JP" sz="20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6" name="角丸四角形 15"/>
          <p:cNvSpPr/>
          <p:nvPr/>
        </p:nvSpPr>
        <p:spPr bwMode="auto">
          <a:xfrm>
            <a:off x="7761312" y="3861048"/>
            <a:ext cx="1224136" cy="576064"/>
          </a:xfrm>
          <a:prstGeom prst="roundRect">
            <a:avLst>
              <a:gd name="adj" fmla="val 8305"/>
            </a:avLst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800" b="1" dirty="0" smtClean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32</a:t>
            </a: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メイリオ"/>
                <a:ea typeface="メイリオ"/>
                <a:cs typeface="メイリオ"/>
              </a:rPr>
              <a:t>小節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角丸四角形 16"/>
          <p:cNvSpPr/>
          <p:nvPr/>
        </p:nvSpPr>
        <p:spPr bwMode="auto">
          <a:xfrm>
            <a:off x="7185248" y="3061650"/>
            <a:ext cx="612068" cy="583373"/>
          </a:xfrm>
          <a:prstGeom prst="roundRect">
            <a:avLst>
              <a:gd name="adj" fmla="val 8305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１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8" name="角丸四角形 17"/>
          <p:cNvSpPr/>
          <p:nvPr/>
        </p:nvSpPr>
        <p:spPr bwMode="auto">
          <a:xfrm>
            <a:off x="7797316" y="3061651"/>
            <a:ext cx="612068" cy="583373"/>
          </a:xfrm>
          <a:prstGeom prst="roundRect">
            <a:avLst>
              <a:gd name="adj" fmla="val 8305"/>
            </a:avLst>
          </a:prstGeom>
          <a:solidFill>
            <a:srgbClr val="FF99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２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9" name="角丸四角形 18"/>
          <p:cNvSpPr/>
          <p:nvPr/>
        </p:nvSpPr>
        <p:spPr bwMode="auto">
          <a:xfrm>
            <a:off x="8409384" y="3061649"/>
            <a:ext cx="612068" cy="583373"/>
          </a:xfrm>
          <a:prstGeom prst="roundRect">
            <a:avLst>
              <a:gd name="adj" fmla="val 8305"/>
            </a:avLst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３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0" name="角丸四角形 19"/>
          <p:cNvSpPr/>
          <p:nvPr/>
        </p:nvSpPr>
        <p:spPr bwMode="auto">
          <a:xfrm>
            <a:off x="9021452" y="3061648"/>
            <a:ext cx="612068" cy="583373"/>
          </a:xfrm>
          <a:prstGeom prst="roundRect">
            <a:avLst>
              <a:gd name="adj" fmla="val 8305"/>
            </a:avLst>
          </a:prstGeom>
          <a:solidFill>
            <a:schemeClr val="tx2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４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1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7401272" y="6525344"/>
            <a:ext cx="2311400" cy="288032"/>
          </a:xfrm>
        </p:spPr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  <p:sp>
        <p:nvSpPr>
          <p:cNvPr id="22" name="角丸四角形 21"/>
          <p:cNvSpPr/>
          <p:nvPr/>
        </p:nvSpPr>
        <p:spPr bwMode="auto">
          <a:xfrm>
            <a:off x="5097016" y="1700808"/>
            <a:ext cx="1368152" cy="1008112"/>
          </a:xfrm>
          <a:prstGeom prst="roundRect">
            <a:avLst>
              <a:gd name="adj" fmla="val 8305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A</a:t>
            </a: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グループ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3" name="角丸四角形 22"/>
          <p:cNvSpPr/>
          <p:nvPr/>
        </p:nvSpPr>
        <p:spPr bwMode="auto">
          <a:xfrm>
            <a:off x="5097016" y="2852936"/>
            <a:ext cx="1368152" cy="1008112"/>
          </a:xfrm>
          <a:prstGeom prst="roundRect">
            <a:avLst>
              <a:gd name="adj" fmla="val 8305"/>
            </a:avLst>
          </a:prstGeom>
          <a:solidFill>
            <a:srgbClr val="FF99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B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グループ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4" name="角丸四角形 23"/>
          <p:cNvSpPr/>
          <p:nvPr/>
        </p:nvSpPr>
        <p:spPr bwMode="auto">
          <a:xfrm>
            <a:off x="5097016" y="4005064"/>
            <a:ext cx="1368152" cy="1008112"/>
          </a:xfrm>
          <a:prstGeom prst="roundRect">
            <a:avLst>
              <a:gd name="adj" fmla="val 8305"/>
            </a:avLst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C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グループ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5" name="角丸四角形 24"/>
          <p:cNvSpPr/>
          <p:nvPr/>
        </p:nvSpPr>
        <p:spPr bwMode="auto">
          <a:xfrm>
            <a:off x="5097016" y="5157192"/>
            <a:ext cx="1368152" cy="1008112"/>
          </a:xfrm>
          <a:prstGeom prst="roundRect">
            <a:avLst>
              <a:gd name="adj" fmla="val 8305"/>
            </a:avLst>
          </a:prstGeom>
          <a:solidFill>
            <a:schemeClr val="tx2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D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グループ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7185248" y="4861609"/>
            <a:ext cx="2520280" cy="101566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ja-JP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4</a:t>
            </a:r>
            <a:r>
              <a:rPr lang="ja-JP" altLang="en-US" sz="2000" b="1" dirty="0" err="1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つの</a:t>
            </a:r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グループ</a:t>
            </a:r>
            <a:endParaRPr lang="en-US" altLang="ja-JP" sz="20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↓</a:t>
            </a:r>
            <a:endParaRPr lang="en-US" altLang="ja-JP" sz="20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「チーム」　　　　</a:t>
            </a:r>
            <a:endParaRPr lang="en-US" altLang="ja-JP" sz="20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943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曲の構成について</a:t>
            </a:r>
            <a:endParaRPr kumimoji="1"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1"/>
          </p:nvPr>
        </p:nvSpPr>
        <p:spPr>
          <a:xfrm>
            <a:off x="416496" y="1124744"/>
            <a:ext cx="9073008" cy="5184576"/>
          </a:xfrm>
        </p:spPr>
        <p:txBody>
          <a:bodyPr/>
          <a:lstStyle/>
          <a:p>
            <a:r>
              <a:rPr lang="ja-JP" altLang="en-US" dirty="0" smtClean="0"/>
              <a:t>「初恋」</a:t>
            </a:r>
            <a:r>
              <a:rPr kumimoji="1" lang="ja-JP" altLang="en-US" dirty="0" smtClean="0"/>
              <a:t>の曲の構成</a:t>
            </a:r>
            <a:endParaRPr kumimoji="1" lang="ja-JP" altLang="en-US" dirty="0"/>
          </a:p>
        </p:txBody>
      </p:sp>
      <p:sp>
        <p:nvSpPr>
          <p:cNvPr id="7" name="角丸四角形 6"/>
          <p:cNvSpPr/>
          <p:nvPr/>
        </p:nvSpPr>
        <p:spPr bwMode="auto">
          <a:xfrm>
            <a:off x="488504" y="1844824"/>
            <a:ext cx="2016224" cy="1296144"/>
          </a:xfrm>
          <a:prstGeom prst="roundRect">
            <a:avLst>
              <a:gd name="adj" fmla="val 8305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2000" b="1" u="sng" dirty="0" smtClean="0">
                <a:latin typeface="メイリオ"/>
                <a:ea typeface="メイリオ"/>
                <a:cs typeface="メイリオ"/>
              </a:rPr>
              <a:t>1</a:t>
            </a: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連</a:t>
            </a:r>
            <a:endParaRPr kumimoji="1" lang="en-US" altLang="ja-JP" sz="2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000" b="1" dirty="0" smtClean="0">
                <a:latin typeface="メイリオ"/>
                <a:ea typeface="メイリオ"/>
                <a:cs typeface="メイリオ"/>
              </a:rPr>
              <a:t>8</a:t>
            </a: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小節</a:t>
            </a:r>
            <a:endParaRPr kumimoji="1" lang="ja-JP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8" name="角丸四角形 7"/>
          <p:cNvSpPr/>
          <p:nvPr/>
        </p:nvSpPr>
        <p:spPr bwMode="auto">
          <a:xfrm>
            <a:off x="2792760" y="1844824"/>
            <a:ext cx="2016224" cy="1296144"/>
          </a:xfrm>
          <a:prstGeom prst="roundRect">
            <a:avLst>
              <a:gd name="adj" fmla="val 8305"/>
            </a:avLst>
          </a:prstGeom>
          <a:solidFill>
            <a:srgbClr val="FF99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2000" b="1" u="sng" dirty="0" smtClean="0">
                <a:latin typeface="メイリオ"/>
                <a:ea typeface="メイリオ"/>
                <a:cs typeface="メイリオ"/>
              </a:rPr>
              <a:t>2</a:t>
            </a: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連</a:t>
            </a:r>
            <a:endParaRPr kumimoji="1" lang="en-US" altLang="ja-JP" sz="2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000" b="1" dirty="0" smtClean="0">
                <a:latin typeface="メイリオ"/>
                <a:ea typeface="メイリオ"/>
                <a:cs typeface="メイリオ"/>
              </a:rPr>
              <a:t>8</a:t>
            </a: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小節</a:t>
            </a:r>
            <a:endParaRPr kumimoji="1" lang="ja-JP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角丸四角形 8"/>
          <p:cNvSpPr/>
          <p:nvPr/>
        </p:nvSpPr>
        <p:spPr bwMode="auto">
          <a:xfrm>
            <a:off x="5097016" y="1844824"/>
            <a:ext cx="2016224" cy="1296144"/>
          </a:xfrm>
          <a:prstGeom prst="roundRect">
            <a:avLst>
              <a:gd name="adj" fmla="val 8305"/>
            </a:avLst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2000" b="1" u="sng" dirty="0" smtClean="0">
                <a:latin typeface="メイリオ"/>
                <a:ea typeface="メイリオ"/>
                <a:cs typeface="メイリオ"/>
              </a:rPr>
              <a:t>3</a:t>
            </a: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連</a:t>
            </a:r>
            <a:endParaRPr kumimoji="1" lang="en-US" altLang="ja-JP" sz="2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000" b="1" dirty="0" smtClean="0">
                <a:latin typeface="メイリオ"/>
                <a:ea typeface="メイリオ"/>
                <a:cs typeface="メイリオ"/>
              </a:rPr>
              <a:t>8</a:t>
            </a: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小節</a:t>
            </a:r>
            <a:endParaRPr kumimoji="1" lang="ja-JP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" name="角丸四角形 9"/>
          <p:cNvSpPr/>
          <p:nvPr/>
        </p:nvSpPr>
        <p:spPr bwMode="auto">
          <a:xfrm>
            <a:off x="7401272" y="1844824"/>
            <a:ext cx="2016224" cy="1296144"/>
          </a:xfrm>
          <a:prstGeom prst="roundRect">
            <a:avLst>
              <a:gd name="adj" fmla="val 8305"/>
            </a:avLst>
          </a:prstGeom>
          <a:solidFill>
            <a:schemeClr val="tx2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2000" b="1" u="sng" dirty="0" smtClean="0">
                <a:latin typeface="メイリオ"/>
                <a:ea typeface="メイリオ"/>
                <a:cs typeface="メイリオ"/>
              </a:rPr>
              <a:t>4</a:t>
            </a:r>
            <a:r>
              <a:rPr lang="ja-JP" altLang="en-US" sz="2000" b="1" u="sng" dirty="0" smtClean="0">
                <a:latin typeface="メイリオ"/>
                <a:ea typeface="メイリオ"/>
                <a:cs typeface="メイリオ"/>
              </a:rPr>
              <a:t>連</a:t>
            </a:r>
            <a:endParaRPr kumimoji="1" lang="en-US" altLang="ja-JP" sz="2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000" b="1" dirty="0" smtClean="0">
                <a:latin typeface="メイリオ"/>
                <a:ea typeface="メイリオ"/>
                <a:cs typeface="メイリオ"/>
              </a:rPr>
              <a:t>8</a:t>
            </a:r>
            <a:r>
              <a:rPr lang="ja-JP" altLang="en-US" sz="2000" b="1" dirty="0" smtClean="0">
                <a:latin typeface="メイリオ"/>
                <a:ea typeface="メイリオ"/>
                <a:cs typeface="メイリオ"/>
              </a:rPr>
              <a:t>小節</a:t>
            </a:r>
            <a:endParaRPr kumimoji="1" lang="ja-JP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00472" y="3212976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kumimoji="1"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出会いと美しい</a:t>
            </a:r>
            <a:endParaRPr kumimoji="1" lang="en-US" altLang="ja-JP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 algn="ctr"/>
            <a:r>
              <a:rPr kumimoji="1"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「君」へのあこがれ</a:t>
            </a: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864768" y="3214717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恋心の自覚と</a:t>
            </a:r>
            <a:endParaRPr lang="en-US" altLang="ja-JP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 algn="ctr"/>
            <a:r>
              <a:rPr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恋の始まり</a:t>
            </a:r>
            <a:endParaRPr kumimoji="1" lang="ja-JP" altLang="en-US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953000" y="321297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恋心の高まりと成就</a:t>
            </a:r>
            <a:endParaRPr lang="en-US" altLang="ja-JP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 algn="ctr"/>
            <a:r>
              <a:rPr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深い喜び</a:t>
            </a:r>
            <a:endParaRPr kumimoji="1" lang="ja-JP" altLang="en-US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185248" y="3212976"/>
            <a:ext cx="2648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kumimoji="1"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共有された恋の深まり</a:t>
            </a:r>
            <a:endParaRPr kumimoji="1" lang="en-US" altLang="ja-JP" sz="18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 algn="ctr"/>
            <a:r>
              <a:rPr kumimoji="1" lang="ja-JP" altLang="en-US" sz="18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続いていく恋の暗示</a:t>
            </a:r>
          </a:p>
        </p:txBody>
      </p:sp>
      <p:sp>
        <p:nvSpPr>
          <p:cNvPr id="15" name="角丸四角形 14"/>
          <p:cNvSpPr/>
          <p:nvPr/>
        </p:nvSpPr>
        <p:spPr bwMode="auto">
          <a:xfrm>
            <a:off x="488504" y="4725144"/>
            <a:ext cx="2016224" cy="936104"/>
          </a:xfrm>
          <a:prstGeom prst="roundRect">
            <a:avLst>
              <a:gd name="adj" fmla="val 8305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静か</a:t>
            </a:r>
            <a:endParaRPr kumimoji="1" lang="en-US" altLang="ja-JP" sz="24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6" name="角丸四角形 15"/>
          <p:cNvSpPr/>
          <p:nvPr/>
        </p:nvSpPr>
        <p:spPr bwMode="auto">
          <a:xfrm>
            <a:off x="2792760" y="4725144"/>
            <a:ext cx="2016224" cy="936104"/>
          </a:xfrm>
          <a:prstGeom prst="roundRect">
            <a:avLst>
              <a:gd name="adj" fmla="val 8305"/>
            </a:avLst>
          </a:prstGeom>
          <a:solidFill>
            <a:srgbClr val="FF99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静か</a:t>
            </a:r>
            <a:endParaRPr kumimoji="1" lang="en-US" altLang="ja-JP" sz="24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" name="角丸四角形 16"/>
          <p:cNvSpPr/>
          <p:nvPr/>
        </p:nvSpPr>
        <p:spPr bwMode="auto">
          <a:xfrm>
            <a:off x="5097016" y="4725144"/>
            <a:ext cx="2016224" cy="936104"/>
          </a:xfrm>
          <a:prstGeom prst="roundRect">
            <a:avLst>
              <a:gd name="adj" fmla="val 8305"/>
            </a:avLst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盛り上がる</a:t>
            </a:r>
            <a:endParaRPr kumimoji="1" lang="en-US" altLang="ja-JP" sz="24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8" name="角丸四角形 17"/>
          <p:cNvSpPr/>
          <p:nvPr/>
        </p:nvSpPr>
        <p:spPr bwMode="auto">
          <a:xfrm>
            <a:off x="7401272" y="4725144"/>
            <a:ext cx="2016224" cy="936104"/>
          </a:xfrm>
          <a:prstGeom prst="roundRect">
            <a:avLst>
              <a:gd name="adj" fmla="val 8305"/>
            </a:avLst>
          </a:prstGeom>
          <a:solidFill>
            <a:schemeClr val="tx2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400" b="1" dirty="0" smtClean="0">
                <a:latin typeface="メイリオ"/>
                <a:ea typeface="メイリオ"/>
                <a:cs typeface="メイリオ"/>
              </a:rPr>
              <a:t>盛り上がる</a:t>
            </a:r>
            <a:endParaRPr kumimoji="1" lang="en-US" altLang="ja-JP" sz="24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25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7401272" y="6511652"/>
            <a:ext cx="2311400" cy="288032"/>
          </a:xfrm>
        </p:spPr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0659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16496" y="3212976"/>
            <a:ext cx="9073008" cy="648072"/>
          </a:xfrm>
        </p:spPr>
        <p:txBody>
          <a:bodyPr anchor="ctr" anchorCtr="0"/>
          <a:lstStyle/>
          <a:p>
            <a:pPr marL="0" indent="0" algn="ctr">
              <a:buNone/>
            </a:pPr>
            <a:r>
              <a:rPr kumimoji="1" lang="ja-JP" altLang="en-US" sz="3200" dirty="0" smtClean="0"/>
              <a:t>各チームに</a:t>
            </a:r>
            <a:r>
              <a:rPr kumimoji="1" lang="ja-JP" altLang="en-US" sz="3200" dirty="0" smtClean="0"/>
              <a:t>分かれましょう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06314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 smtClean="0"/>
              <a:t>歌づくりの準備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711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チームで決めること①</a:t>
            </a:r>
            <a:endParaRPr kumimoji="1" lang="ja-JP" altLang="en-US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16496" y="1052736"/>
            <a:ext cx="9073008" cy="432048"/>
          </a:xfrm>
        </p:spPr>
        <p:txBody>
          <a:bodyPr/>
          <a:lstStyle/>
          <a:p>
            <a:pPr marL="0" indent="0">
              <a:buNone/>
            </a:pPr>
            <a:r>
              <a:rPr kumimoji="1" lang="ja-JP" altLang="en-US" dirty="0" smtClean="0"/>
              <a:t>①伴奏パターンを選ぶ</a:t>
            </a:r>
            <a:endParaRPr kumimoji="1" lang="en-US" altLang="ja-JP" dirty="0" smtClean="0"/>
          </a:p>
        </p:txBody>
      </p:sp>
      <p:sp>
        <p:nvSpPr>
          <p:cNvPr id="6" name="角丸四角形 5"/>
          <p:cNvSpPr/>
          <p:nvPr/>
        </p:nvSpPr>
        <p:spPr bwMode="auto">
          <a:xfrm>
            <a:off x="1424608" y="1844824"/>
            <a:ext cx="3240360" cy="1008112"/>
          </a:xfrm>
          <a:prstGeom prst="roundRect">
            <a:avLst>
              <a:gd name="adj" fmla="val 8305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400" dirty="0" smtClean="0">
                <a:latin typeface="メイリオ"/>
                <a:ea typeface="メイリオ"/>
                <a:cs typeface="メイリオ"/>
              </a:rPr>
              <a:t>hatsukoi_001.wav</a:t>
            </a:r>
          </a:p>
        </p:txBody>
      </p:sp>
      <p:sp>
        <p:nvSpPr>
          <p:cNvPr id="7" name="角丸四角形 6"/>
          <p:cNvSpPr/>
          <p:nvPr/>
        </p:nvSpPr>
        <p:spPr bwMode="auto">
          <a:xfrm>
            <a:off x="5313040" y="1844824"/>
            <a:ext cx="3240360" cy="1008112"/>
          </a:xfrm>
          <a:prstGeom prst="roundRect">
            <a:avLst>
              <a:gd name="adj" fmla="val 8305"/>
            </a:avLst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400" dirty="0" smtClean="0">
                <a:latin typeface="メイリオ"/>
                <a:ea typeface="メイリオ"/>
                <a:cs typeface="メイリオ"/>
              </a:rPr>
              <a:t>hatsukoi_002.wav</a:t>
            </a:r>
            <a:endParaRPr kumimoji="1" lang="en-US" altLang="ja-JP" sz="240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8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7401272" y="6511652"/>
            <a:ext cx="2311400" cy="288032"/>
          </a:xfrm>
        </p:spPr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16</a:t>
            </a:fld>
            <a:endParaRPr lang="en-US" altLang="ja-JP" dirty="0"/>
          </a:p>
        </p:txBody>
      </p:sp>
      <p:sp>
        <p:nvSpPr>
          <p:cNvPr id="9" name="コンテンツ プレースホルダー 4"/>
          <p:cNvSpPr txBox="1">
            <a:spLocks/>
          </p:cNvSpPr>
          <p:nvPr/>
        </p:nvSpPr>
        <p:spPr bwMode="auto">
          <a:xfrm>
            <a:off x="1064568" y="3212976"/>
            <a:ext cx="78488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ja-JP" altLang="en-US" sz="2000" b="1" kern="0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上記</a:t>
            </a:r>
            <a:r>
              <a:rPr lang="en-US" altLang="ja-JP" sz="2000" b="1" kern="0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2</a:t>
            </a:r>
            <a:r>
              <a:rPr lang="ja-JP" altLang="en-US" sz="2000" b="1" kern="0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つ</a:t>
            </a:r>
            <a:r>
              <a:rPr kumimoji="1" lang="ja-JP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の伴奏パターンをチームの代表のタブレット端末で聴き、どちらかを選ぶ。</a:t>
            </a:r>
            <a:endParaRPr kumimoji="1" lang="en-US" altLang="ja-JP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0" name="コンテンツ プレースホルダー 4"/>
          <p:cNvSpPr txBox="1">
            <a:spLocks/>
          </p:cNvSpPr>
          <p:nvPr/>
        </p:nvSpPr>
        <p:spPr bwMode="auto">
          <a:xfrm>
            <a:off x="1208584" y="4437112"/>
            <a:ext cx="7560840" cy="1440160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kumimoji="1" lang="ja-JP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★注意！</a:t>
            </a:r>
            <a:endParaRPr kumimoji="1" lang="en-US" altLang="ja-JP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lvl="1">
              <a:spcBef>
                <a:spcPct val="20000"/>
              </a:spcBef>
              <a:buFont typeface="Wingdings" charset="2"/>
              <a:buNone/>
            </a:pPr>
            <a:r>
              <a:rPr lang="ja-JP" altLang="en-US" sz="2000" b="1" kern="0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チーム内は同じ伴奏を選びましょう。</a:t>
            </a:r>
            <a:endParaRPr lang="en-US" altLang="ja-JP" sz="2000" b="1" kern="0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lvl="2">
              <a:spcBef>
                <a:spcPct val="20000"/>
              </a:spcBef>
              <a:buFont typeface="Wingdings" charset="2"/>
              <a:buNone/>
            </a:pPr>
            <a:r>
              <a:rPr kumimoji="1" lang="ja-JP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→例えば、第</a:t>
            </a:r>
            <a:r>
              <a:rPr kumimoji="1" lang="en-US" altLang="ja-JP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</a:t>
            </a:r>
            <a:r>
              <a:rPr kumimoji="1" lang="ja-JP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連が</a:t>
            </a:r>
            <a:r>
              <a:rPr kumimoji="1" lang="en-US" altLang="ja-JP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001</a:t>
            </a:r>
            <a:r>
              <a:rPr kumimoji="1" lang="ja-JP" alt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、</a:t>
            </a:r>
            <a:r>
              <a:rPr kumimoji="1" lang="ja-JP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第</a:t>
            </a:r>
            <a:r>
              <a:rPr kumimoji="1" lang="en-US" altLang="ja-JP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2</a:t>
            </a:r>
            <a:r>
              <a:rPr kumimoji="1" lang="ja-JP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連が</a:t>
            </a:r>
            <a:r>
              <a:rPr kumimoji="1" lang="en-US" altLang="ja-JP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002</a:t>
            </a:r>
            <a:r>
              <a:rPr kumimoji="1" lang="ja-JP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・・・のように、</a:t>
            </a:r>
            <a:endParaRPr kumimoji="1" lang="en-US" altLang="ja-JP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lvl="2">
              <a:spcBef>
                <a:spcPct val="20000"/>
              </a:spcBef>
              <a:buFont typeface="Wingdings" charset="2"/>
              <a:buNone/>
            </a:pPr>
            <a:r>
              <a:rPr lang="ja-JP" altLang="en-US" sz="2000" b="1" kern="0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</a:t>
            </a:r>
            <a:r>
              <a:rPr kumimoji="1" lang="ja-JP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別の伴奏を選択しない。</a:t>
            </a:r>
            <a:endParaRPr kumimoji="1" lang="en-US" altLang="ja-JP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3673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チームで決めること②</a:t>
            </a:r>
            <a:endParaRPr kumimoji="1" lang="ja-JP" altLang="en-US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632520" y="4365104"/>
            <a:ext cx="8784976" cy="1872208"/>
          </a:xfrm>
        </p:spPr>
        <p:txBody>
          <a:bodyPr/>
          <a:lstStyle/>
          <a:p>
            <a:pPr marL="0" indent="0">
              <a:buNone/>
            </a:pPr>
            <a:r>
              <a:rPr lang="ja-JP" altLang="en-US" sz="2000" dirty="0" smtClean="0"/>
              <a:t>★ヒント★</a:t>
            </a:r>
            <a:endParaRPr lang="en-US" altLang="ja-JP" sz="2000" dirty="0" smtClean="0"/>
          </a:p>
          <a:p>
            <a:pPr marL="437700" lvl="1" indent="0">
              <a:buNone/>
            </a:pPr>
            <a:r>
              <a:rPr kumimoji="1" lang="ja-JP" altLang="en-US" sz="2000" dirty="0" smtClean="0"/>
              <a:t>・</a:t>
            </a:r>
            <a:r>
              <a:rPr lang="en-US" altLang="ja-JP" sz="2000" dirty="0" smtClean="0"/>
              <a:t>A</a:t>
            </a:r>
            <a:r>
              <a:rPr kumimoji="1" lang="ja-JP" altLang="en-US" sz="2000" dirty="0" smtClean="0"/>
              <a:t>と</a:t>
            </a:r>
            <a:r>
              <a:rPr kumimoji="1" lang="en-US" altLang="ja-JP" sz="2000" dirty="0" smtClean="0"/>
              <a:t>B</a:t>
            </a:r>
            <a:r>
              <a:rPr kumimoji="1" lang="ja-JP" altLang="en-US" sz="2000" dirty="0" smtClean="0"/>
              <a:t>は伴奏が似ている。</a:t>
            </a:r>
            <a:endParaRPr lang="en-US" altLang="ja-JP" sz="2000" dirty="0" smtClean="0"/>
          </a:p>
          <a:p>
            <a:pPr marL="704038" lvl="2" indent="0">
              <a:buNone/>
            </a:pPr>
            <a:r>
              <a:rPr lang="ja-JP" altLang="en-US" dirty="0" smtClean="0"/>
              <a:t>→２つのグループで協力して</a:t>
            </a:r>
            <a:r>
              <a:rPr lang="ja-JP" altLang="en-US" dirty="0"/>
              <a:t>つくる</a:t>
            </a:r>
            <a:r>
              <a:rPr lang="ja-JP" altLang="en-US" dirty="0" smtClean="0"/>
              <a:t>と、曲のまとまりが生まれる。</a:t>
            </a:r>
            <a:endParaRPr lang="en-US" altLang="ja-JP" dirty="0" smtClean="0"/>
          </a:p>
          <a:p>
            <a:pPr marL="437700" lvl="1" indent="0">
              <a:buNone/>
            </a:pPr>
            <a:r>
              <a:rPr lang="ja-JP" altLang="en-US" sz="2000" dirty="0" smtClean="0"/>
              <a:t>・</a:t>
            </a:r>
            <a:r>
              <a:rPr lang="en-US" altLang="ja-JP" sz="2000" dirty="0" smtClean="0"/>
              <a:t>C</a:t>
            </a:r>
            <a:r>
              <a:rPr lang="ja-JP" altLang="en-US" sz="2000" dirty="0" err="1" smtClean="0"/>
              <a:t>、</a:t>
            </a:r>
            <a:r>
              <a:rPr lang="en-US" altLang="ja-JP" sz="2000" dirty="0" smtClean="0"/>
              <a:t>D</a:t>
            </a:r>
            <a:r>
              <a:rPr lang="ja-JP" altLang="en-US" sz="2000" dirty="0" smtClean="0"/>
              <a:t>は盛り上がる。</a:t>
            </a:r>
            <a:endParaRPr lang="en-US" altLang="ja-JP" sz="2000" dirty="0" smtClean="0"/>
          </a:p>
          <a:p>
            <a:pPr marL="704038" lvl="2" indent="0">
              <a:buNone/>
            </a:pPr>
            <a:r>
              <a:rPr lang="ja-JP" altLang="en-US" dirty="0" smtClean="0"/>
              <a:t>→自信のあるグループを投入するといいかも！</a:t>
            </a:r>
            <a:endParaRPr kumimoji="1" lang="en-US" altLang="ja-JP" dirty="0"/>
          </a:p>
        </p:txBody>
      </p:sp>
      <p:sp>
        <p:nvSpPr>
          <p:cNvPr id="8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7401272" y="6511652"/>
            <a:ext cx="2311400" cy="288032"/>
          </a:xfrm>
        </p:spPr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17</a:t>
            </a:fld>
            <a:endParaRPr lang="en-US" altLang="ja-JP" dirty="0"/>
          </a:p>
        </p:txBody>
      </p:sp>
      <p:sp>
        <p:nvSpPr>
          <p:cNvPr id="9" name="角丸四角形 8"/>
          <p:cNvSpPr/>
          <p:nvPr/>
        </p:nvSpPr>
        <p:spPr bwMode="auto">
          <a:xfrm>
            <a:off x="1136576" y="1700808"/>
            <a:ext cx="3384376" cy="1008112"/>
          </a:xfrm>
          <a:prstGeom prst="roundRect">
            <a:avLst>
              <a:gd name="adj" fmla="val 8305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1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連　→　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A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まだあげそめしまえがみの～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" name="角丸四角形 9"/>
          <p:cNvSpPr/>
          <p:nvPr/>
        </p:nvSpPr>
        <p:spPr bwMode="auto">
          <a:xfrm>
            <a:off x="5529064" y="1700808"/>
            <a:ext cx="3384376" cy="1008112"/>
          </a:xfrm>
          <a:prstGeom prst="roundRect">
            <a:avLst>
              <a:gd name="adj" fmla="val 8305"/>
            </a:avLst>
          </a:prstGeom>
          <a:solidFill>
            <a:srgbClr val="FF99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2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連　→　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B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やさしくし</a:t>
            </a:r>
            <a:r>
              <a:rPr lang="ja-JP" altLang="en-US" sz="1800" b="1" dirty="0" err="1" smtClean="0">
                <a:latin typeface="メイリオ"/>
                <a:ea typeface="メイリオ"/>
                <a:cs typeface="メイリオ"/>
              </a:rPr>
              <a:t>ろきてを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のべて</a:t>
            </a: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～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角丸四角形 10"/>
          <p:cNvSpPr/>
          <p:nvPr/>
        </p:nvSpPr>
        <p:spPr bwMode="auto">
          <a:xfrm>
            <a:off x="1136576" y="2996952"/>
            <a:ext cx="3384376" cy="1008112"/>
          </a:xfrm>
          <a:prstGeom prst="roundRect">
            <a:avLst>
              <a:gd name="adj" fmla="val 8305"/>
            </a:avLst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3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連　→　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C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わがこころなきためいきの</a:t>
            </a: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～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2" name="角丸四角形 11"/>
          <p:cNvSpPr/>
          <p:nvPr/>
        </p:nvSpPr>
        <p:spPr bwMode="auto">
          <a:xfrm>
            <a:off x="5529064" y="2996952"/>
            <a:ext cx="3384376" cy="1008112"/>
          </a:xfrm>
          <a:prstGeom prst="roundRect">
            <a:avLst>
              <a:gd name="adj" fmla="val 8305"/>
            </a:avLst>
          </a:prstGeom>
          <a:solidFill>
            <a:schemeClr val="tx2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4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連　→　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D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err="1" smtClean="0">
                <a:latin typeface="メイリオ"/>
                <a:ea typeface="メイリオ"/>
                <a:cs typeface="メイリオ"/>
              </a:rPr>
              <a:t>りんごば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たけのこのしたに</a:t>
            </a: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～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3" name="コンテンツ プレースホルダー 4"/>
          <p:cNvSpPr txBox="1">
            <a:spLocks/>
          </p:cNvSpPr>
          <p:nvPr/>
        </p:nvSpPr>
        <p:spPr bwMode="auto">
          <a:xfrm>
            <a:off x="488504" y="1124744"/>
            <a:ext cx="9073008" cy="423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kumimoji="1" lang="ja-JP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②担当する「連」を決める</a:t>
            </a:r>
            <a:endParaRPr kumimoji="1" lang="en-US" altLang="ja-JP" sz="2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3673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18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16496" y="3212976"/>
            <a:ext cx="9073008" cy="648072"/>
          </a:xfrm>
        </p:spPr>
        <p:txBody>
          <a:bodyPr anchor="ctr" anchorCtr="0"/>
          <a:lstStyle/>
          <a:p>
            <a:pPr marL="0" indent="0" algn="ctr">
              <a:buNone/>
            </a:pPr>
            <a:r>
              <a:rPr kumimoji="1" lang="ja-JP" altLang="en-US" sz="3200" dirty="0" smtClean="0"/>
              <a:t>各グループに</a:t>
            </a:r>
            <a:r>
              <a:rPr kumimoji="1" lang="ja-JP" altLang="en-US" sz="3200" dirty="0" smtClean="0"/>
              <a:t>分かれましょう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06314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この単元のゴール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</a:t>
            </a:fld>
            <a:endParaRPr lang="en-US" altLang="ja-JP" dirty="0"/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>
          <a:xfrm>
            <a:off x="1280592" y="3861048"/>
            <a:ext cx="7344816" cy="2159869"/>
          </a:xfrm>
        </p:spPr>
        <p:txBody>
          <a:bodyPr/>
          <a:lstStyle/>
          <a:p>
            <a:r>
              <a:rPr lang="ja-JP" altLang="en-US" dirty="0" smtClean="0"/>
              <a:t>ボーカロイド教育版の使い方を覚えます</a:t>
            </a:r>
            <a:endParaRPr lang="en-US" altLang="ja-JP" dirty="0" smtClean="0"/>
          </a:p>
          <a:p>
            <a:r>
              <a:rPr kumimoji="1" lang="ja-JP" altLang="en-US" dirty="0" smtClean="0"/>
              <a:t>「初恋」の詩に合ったリズムをつくります</a:t>
            </a:r>
            <a:endParaRPr kumimoji="1" lang="en-US" altLang="ja-JP" dirty="0" smtClean="0"/>
          </a:p>
          <a:p>
            <a:r>
              <a:rPr kumimoji="1" lang="ja-JP" altLang="en-US" dirty="0" smtClean="0"/>
              <a:t>「初恋」の詩に合ったメロディーをつくります</a:t>
            </a:r>
            <a:endParaRPr kumimoji="1" lang="en-US" altLang="ja-JP" dirty="0" smtClean="0"/>
          </a:p>
          <a:p>
            <a:r>
              <a:rPr lang="ja-JP" altLang="en-US" dirty="0" smtClean="0"/>
              <a:t>メロディーに磨きをかけて</a:t>
            </a:r>
            <a:r>
              <a:rPr lang="en-US" altLang="ja-JP" dirty="0" smtClean="0"/>
              <a:t>1</a:t>
            </a:r>
            <a:r>
              <a:rPr lang="ja-JP" altLang="en-US" dirty="0" smtClean="0"/>
              <a:t>曲につなげます</a:t>
            </a:r>
            <a:endParaRPr kumimoji="1" lang="en-US" altLang="ja-JP" dirty="0" smtClean="0"/>
          </a:p>
          <a:p>
            <a:r>
              <a:rPr lang="ja-JP" altLang="en-US" dirty="0" smtClean="0"/>
              <a:t>完成した作品を歌って発表します</a:t>
            </a:r>
            <a:endParaRPr kumimoji="1"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ja-JP" altLang="en-US" sz="2800" dirty="0" smtClean="0"/>
              <a:t>島崎藤村「初恋」の詩に</a:t>
            </a:r>
            <a:endParaRPr kumimoji="1" lang="en-US" altLang="ja-JP" sz="2800" dirty="0" smtClean="0"/>
          </a:p>
          <a:p>
            <a:r>
              <a:rPr lang="ja-JP" altLang="en-US" sz="2800" dirty="0"/>
              <a:t>メロディー</a:t>
            </a:r>
            <a:r>
              <a:rPr lang="ja-JP" altLang="en-US" sz="2800" dirty="0" smtClean="0"/>
              <a:t>をつけて歌にしよう！</a:t>
            </a:r>
            <a:endParaRPr lang="en-US" altLang="ja-JP" sz="2800" dirty="0" smtClean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ja-JP" altLang="en-US" dirty="0" smtClean="0"/>
              <a:t>授業全体の進め方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2382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歌づくりの</a:t>
            </a:r>
            <a:r>
              <a:rPr lang="ja-JP" altLang="en-US" dirty="0" smtClean="0"/>
              <a:t>準備①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19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16496" y="1052736"/>
            <a:ext cx="9073008" cy="432048"/>
          </a:xfrm>
        </p:spPr>
        <p:txBody>
          <a:bodyPr/>
          <a:lstStyle/>
          <a:p>
            <a:pPr marL="0" indent="0">
              <a:buNone/>
            </a:pPr>
            <a:r>
              <a:rPr lang="ja-JP" altLang="en-US" dirty="0" smtClean="0"/>
              <a:t>①担当する「連」の歌声データ（歌詞入り）を開く</a:t>
            </a:r>
            <a:endParaRPr kumimoji="1" lang="ja-JP" altLang="en-US" sz="2000" dirty="0"/>
          </a:p>
        </p:txBody>
      </p:sp>
      <p:pic>
        <p:nvPicPr>
          <p:cNvPr id="14" name="Picture 2" descr="E:\SVN\SES_PROJECT\SP-055 授業案検証・商品化\商品化\創作\LPC-V004 島崎藤村「初恋」にメロディーをつけて歌にしよう\Process\掲示資料\raw data\bansho1_00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399"/>
          <a:stretch/>
        </p:blipFill>
        <p:spPr bwMode="auto">
          <a:xfrm>
            <a:off x="3368824" y="1772816"/>
            <a:ext cx="2950359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角丸四角形 14"/>
          <p:cNvSpPr/>
          <p:nvPr/>
        </p:nvSpPr>
        <p:spPr>
          <a:xfrm>
            <a:off x="4088904" y="1844824"/>
            <a:ext cx="720080" cy="648072"/>
          </a:xfrm>
          <a:prstGeom prst="roundRect">
            <a:avLst>
              <a:gd name="adj" fmla="val 6401"/>
            </a:avLst>
          </a:prstGeom>
          <a:noFill/>
          <a:ln w="5715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512840" y="2636912"/>
            <a:ext cx="191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ファイルを開く</a:t>
            </a:r>
            <a:endParaRPr lang="en-US" altLang="ja-JP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8" name="角丸四角形 7"/>
          <p:cNvSpPr/>
          <p:nvPr/>
        </p:nvSpPr>
        <p:spPr bwMode="auto">
          <a:xfrm>
            <a:off x="848544" y="3212976"/>
            <a:ext cx="3960440" cy="1368152"/>
          </a:xfrm>
          <a:prstGeom prst="roundRect">
            <a:avLst>
              <a:gd name="adj" fmla="val 8305"/>
            </a:avLst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1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連　→　</a:t>
            </a:r>
            <a:r>
              <a:rPr lang="en-US" altLang="ja-JP" sz="1800" b="1" dirty="0" err="1" smtClean="0">
                <a:latin typeface="メイリオ"/>
                <a:ea typeface="メイリオ"/>
                <a:cs typeface="メイリオ"/>
              </a:rPr>
              <a:t>hatsukoi_a.vsqx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まだあげそめしまえがみの～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※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１のパートに歌詞が入っている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角丸四角形 8"/>
          <p:cNvSpPr/>
          <p:nvPr/>
        </p:nvSpPr>
        <p:spPr bwMode="auto">
          <a:xfrm>
            <a:off x="5097016" y="3212976"/>
            <a:ext cx="3960440" cy="1368152"/>
          </a:xfrm>
          <a:prstGeom prst="roundRect">
            <a:avLst>
              <a:gd name="adj" fmla="val 8305"/>
            </a:avLst>
          </a:prstGeom>
          <a:solidFill>
            <a:srgbClr val="FF99CC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50000"/>
              </a:spcBef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2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連　→　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 </a:t>
            </a:r>
            <a:r>
              <a:rPr lang="en-US" altLang="ja-JP" sz="1800" b="1" dirty="0" err="1" smtClean="0">
                <a:latin typeface="メイリオ"/>
                <a:ea typeface="メイリオ"/>
                <a:cs typeface="メイリオ"/>
              </a:rPr>
              <a:t>hatsukoi_b.vsqx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やさしくし</a:t>
            </a:r>
            <a:r>
              <a:rPr lang="ja-JP" altLang="en-US" sz="1800" b="1" dirty="0" err="1" smtClean="0">
                <a:latin typeface="メイリオ"/>
                <a:ea typeface="メイリオ"/>
                <a:cs typeface="メイリオ"/>
              </a:rPr>
              <a:t>ろきてを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のべて</a:t>
            </a: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～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※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２のパートに歌詞が入っている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" name="角丸四角形 9"/>
          <p:cNvSpPr/>
          <p:nvPr/>
        </p:nvSpPr>
        <p:spPr bwMode="auto">
          <a:xfrm>
            <a:off x="848544" y="4797152"/>
            <a:ext cx="3960440" cy="1368152"/>
          </a:xfrm>
          <a:prstGeom prst="roundRect">
            <a:avLst>
              <a:gd name="adj" fmla="val 8305"/>
            </a:avLst>
          </a:prstGeom>
          <a:solidFill>
            <a:srgbClr val="99FF3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50000"/>
              </a:spcBef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3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連　→　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 </a:t>
            </a:r>
            <a:r>
              <a:rPr lang="en-US" altLang="ja-JP" sz="1800" b="1" dirty="0" err="1" smtClean="0">
                <a:latin typeface="メイリオ"/>
                <a:ea typeface="メイリオ"/>
                <a:cs typeface="メイリオ"/>
              </a:rPr>
              <a:t>hatsukoi_c.vsqx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わがこころなきためいきの</a:t>
            </a: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～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※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３のパートに歌詞が入っている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" name="角丸四角形 10"/>
          <p:cNvSpPr/>
          <p:nvPr/>
        </p:nvSpPr>
        <p:spPr bwMode="auto">
          <a:xfrm>
            <a:off x="5097016" y="4797152"/>
            <a:ext cx="3960440" cy="1368152"/>
          </a:xfrm>
          <a:prstGeom prst="roundRect">
            <a:avLst>
              <a:gd name="adj" fmla="val 8305"/>
            </a:avLst>
          </a:prstGeom>
          <a:solidFill>
            <a:schemeClr val="tx2">
              <a:lumMod val="40000"/>
              <a:lumOff val="6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50000"/>
              </a:spcBef>
            </a:pP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第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4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連　→　</a:t>
            </a: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 </a:t>
            </a:r>
            <a:r>
              <a:rPr lang="en-US" altLang="ja-JP" sz="1800" b="1" dirty="0" err="1" smtClean="0">
                <a:latin typeface="メイリオ"/>
                <a:ea typeface="メイリオ"/>
                <a:cs typeface="メイリオ"/>
              </a:rPr>
              <a:t>hatsukoi_d.vsqx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800" b="1" dirty="0" err="1" smtClean="0">
                <a:latin typeface="メイリオ"/>
                <a:ea typeface="メイリオ"/>
                <a:cs typeface="メイリオ"/>
              </a:rPr>
              <a:t>りんごば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たけのこのしたに</a:t>
            </a:r>
            <a:r>
              <a:rPr kumimoji="1" lang="ja-JP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/>
                <a:ea typeface="メイリオ"/>
                <a:cs typeface="メイリオ"/>
              </a:rPr>
              <a:t>～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800" b="1" dirty="0" smtClean="0">
                <a:latin typeface="メイリオ"/>
                <a:ea typeface="メイリオ"/>
                <a:cs typeface="メイリオ"/>
              </a:rPr>
              <a:t>※</a:t>
            </a:r>
            <a:r>
              <a:rPr lang="ja-JP" altLang="en-US" sz="1800" b="1" dirty="0" smtClean="0">
                <a:latin typeface="メイリオ"/>
                <a:ea typeface="メイリオ"/>
                <a:cs typeface="メイリオ"/>
              </a:rPr>
              <a:t>４のパートに歌詞が入っている</a:t>
            </a:r>
            <a:endParaRPr kumimoji="1" lang="en-US" altLang="ja-JP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554580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表 21"/>
          <p:cNvGraphicFramePr>
            <a:graphicFrameLocks noGrp="1"/>
          </p:cNvGraphicFramePr>
          <p:nvPr/>
        </p:nvGraphicFramePr>
        <p:xfrm>
          <a:off x="5817096" y="3212976"/>
          <a:ext cx="3600400" cy="256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7175"/>
                <a:gridCol w="281322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第</a:t>
                      </a:r>
                      <a:r>
                        <a:rPr kumimoji="1" lang="en-US" altLang="ja-JP" dirty="0" smtClean="0"/>
                        <a:t>1</a:t>
                      </a:r>
                      <a:r>
                        <a:rPr kumimoji="1" lang="ja-JP" altLang="en-US" dirty="0" smtClean="0"/>
                        <a:t>連</a:t>
                      </a:r>
                      <a:endParaRPr kumimoji="1" lang="ja-JP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hatsukoi_001a.wav</a:t>
                      </a:r>
                      <a:r>
                        <a:rPr kumimoji="1" lang="ja-JP" altLang="en-US" dirty="0" smtClean="0"/>
                        <a:t> か</a:t>
                      </a:r>
                      <a:r>
                        <a:rPr kumimoji="1" lang="en-US" altLang="ja-JP" dirty="0" smtClean="0"/>
                        <a:t>hatsukoi_002a.wav</a:t>
                      </a:r>
                      <a:endParaRPr kumimoji="1" lang="ja-JP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第</a:t>
                      </a:r>
                      <a:r>
                        <a:rPr kumimoji="1" lang="en-US" altLang="ja-JP" dirty="0" smtClean="0"/>
                        <a:t>2</a:t>
                      </a:r>
                      <a:r>
                        <a:rPr kumimoji="1" lang="ja-JP" altLang="en-US" dirty="0" smtClean="0"/>
                        <a:t>連</a:t>
                      </a:r>
                      <a:endParaRPr kumimoji="1" lang="ja-JP" altLang="en-US" dirty="0"/>
                    </a:p>
                  </a:txBody>
                  <a:tcPr anchor="ctr"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hatsukoi_001b.wav</a:t>
                      </a:r>
                      <a:r>
                        <a:rPr kumimoji="1" lang="ja-JP" altLang="en-US" dirty="0" smtClean="0"/>
                        <a:t> か</a:t>
                      </a:r>
                      <a:r>
                        <a:rPr kumimoji="1" lang="en-US" altLang="ja-JP" dirty="0" smtClean="0"/>
                        <a:t>hatsukoi_002b.wav</a:t>
                      </a:r>
                      <a:endParaRPr kumimoji="1" lang="ja-JP" altLang="en-US" dirty="0" smtClean="0"/>
                    </a:p>
                  </a:txBody>
                  <a:tcPr anchor="ctr">
                    <a:solidFill>
                      <a:srgbClr val="FF99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第</a:t>
                      </a:r>
                      <a:r>
                        <a:rPr kumimoji="1" lang="en-US" altLang="ja-JP" dirty="0" smtClean="0"/>
                        <a:t>3</a:t>
                      </a:r>
                      <a:r>
                        <a:rPr kumimoji="1" lang="ja-JP" altLang="en-US" dirty="0" smtClean="0"/>
                        <a:t>連</a:t>
                      </a:r>
                      <a:endParaRPr kumimoji="1" lang="ja-JP" altLang="en-US" dirty="0"/>
                    </a:p>
                  </a:txBody>
                  <a:tcPr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hatsukoi_001c.wav</a:t>
                      </a:r>
                      <a:r>
                        <a:rPr kumimoji="1" lang="ja-JP" altLang="en-US" dirty="0" smtClean="0"/>
                        <a:t> か</a:t>
                      </a:r>
                      <a:r>
                        <a:rPr kumimoji="1" lang="en-US" altLang="ja-JP" dirty="0" smtClean="0"/>
                        <a:t>hatsukoi_002c.wav</a:t>
                      </a:r>
                      <a:endParaRPr kumimoji="1" lang="ja-JP" altLang="en-US" dirty="0" smtClean="0"/>
                    </a:p>
                  </a:txBody>
                  <a:tcPr anchor="ctr">
                    <a:solidFill>
                      <a:srgbClr val="99FF3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第</a:t>
                      </a:r>
                      <a:r>
                        <a:rPr kumimoji="1" lang="en-US" altLang="ja-JP" dirty="0" smtClean="0"/>
                        <a:t>4</a:t>
                      </a:r>
                      <a:r>
                        <a:rPr kumimoji="1" lang="ja-JP" altLang="en-US" dirty="0" smtClean="0"/>
                        <a:t>連</a:t>
                      </a:r>
                      <a:endParaRPr kumimoji="1" lang="ja-JP" altLang="en-US" dirty="0"/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hatsukoi_001d.wav</a:t>
                      </a:r>
                      <a:r>
                        <a:rPr kumimoji="1" lang="ja-JP" altLang="en-US" dirty="0" smtClean="0"/>
                        <a:t> か</a:t>
                      </a:r>
                      <a:r>
                        <a:rPr kumimoji="1" lang="en-US" altLang="ja-JP" dirty="0" smtClean="0"/>
                        <a:t>hatsukoi_002d.wav</a:t>
                      </a:r>
                      <a:endParaRPr kumimoji="1" lang="ja-JP" altLang="en-US" dirty="0" smtClean="0"/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歌づくりの準備</a:t>
            </a:r>
            <a:r>
              <a:rPr lang="ja-JP" altLang="en-US" dirty="0" smtClean="0"/>
              <a:t>②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20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16496" y="1052736"/>
            <a:ext cx="9073008" cy="432048"/>
          </a:xfrm>
        </p:spPr>
        <p:txBody>
          <a:bodyPr/>
          <a:lstStyle/>
          <a:p>
            <a:pPr marL="0" indent="0">
              <a:buNone/>
            </a:pPr>
            <a:r>
              <a:rPr lang="ja-JP" altLang="en-US" dirty="0" smtClean="0"/>
              <a:t>②</a:t>
            </a:r>
            <a:r>
              <a:rPr kumimoji="1" lang="ja-JP" altLang="en-US" dirty="0" smtClean="0"/>
              <a:t>選んだ伴奏をボーカロイド教育版にインポートする</a:t>
            </a:r>
            <a:endParaRPr kumimoji="1" lang="ja-JP" altLang="en-US" dirty="0"/>
          </a:p>
        </p:txBody>
      </p:sp>
      <p:pic>
        <p:nvPicPr>
          <p:cNvPr id="1026" name="Picture 2" descr="C:\Users\shimada\Desktop\basho1_00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13" b="17025"/>
          <a:stretch/>
        </p:blipFill>
        <p:spPr bwMode="auto">
          <a:xfrm>
            <a:off x="416496" y="2193745"/>
            <a:ext cx="3888432" cy="309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9024" y="2348880"/>
            <a:ext cx="4320480" cy="6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円/楕円 7"/>
          <p:cNvSpPr/>
          <p:nvPr/>
        </p:nvSpPr>
        <p:spPr bwMode="auto">
          <a:xfrm>
            <a:off x="7905328" y="2636912"/>
            <a:ext cx="720080" cy="36004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416496" y="2193745"/>
            <a:ext cx="792088" cy="288032"/>
          </a:xfrm>
          <a:prstGeom prst="roundRect">
            <a:avLst>
              <a:gd name="adj" fmla="val 6401"/>
            </a:avLst>
          </a:prstGeom>
          <a:noFill/>
          <a:ln w="5715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角丸四角形 9"/>
          <p:cNvSpPr/>
          <p:nvPr/>
        </p:nvSpPr>
        <p:spPr>
          <a:xfrm>
            <a:off x="423535" y="4209969"/>
            <a:ext cx="2441233" cy="279648"/>
          </a:xfrm>
          <a:prstGeom prst="roundRect">
            <a:avLst>
              <a:gd name="adj" fmla="val 6401"/>
            </a:avLst>
          </a:prstGeom>
          <a:noFill/>
          <a:ln w="5715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44488" y="1484784"/>
            <a:ext cx="4043269" cy="707886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/>
            <a:r>
              <a:rPr kumimoji="1"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ファイル</a:t>
            </a:r>
            <a:r>
              <a:rPr kumimoji="1" lang="en-US" altLang="ja-JP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(F)</a:t>
            </a:r>
          </a:p>
          <a:p>
            <a:pPr marL="342900" indent="-342900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　→伴奏のインポート</a:t>
            </a:r>
            <a:r>
              <a:rPr lang="en-US" altLang="ja-JP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(I)</a:t>
            </a:r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を選択</a:t>
            </a:r>
            <a:endParaRPr lang="en-US" altLang="ja-JP" sz="20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529064" y="1700808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選んだ伴奏パターンの</a:t>
            </a:r>
            <a:endParaRPr lang="en-US" altLang="ja-JP" sz="20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ファイルを選ぶ</a:t>
            </a:r>
            <a:endParaRPr kumimoji="1" lang="en-US" altLang="ja-JP" sz="20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5" name="右矢印 14"/>
          <p:cNvSpPr/>
          <p:nvPr/>
        </p:nvSpPr>
        <p:spPr bwMode="auto">
          <a:xfrm>
            <a:off x="4520952" y="2336686"/>
            <a:ext cx="504056" cy="576064"/>
          </a:xfrm>
          <a:prstGeom prst="rightArrow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80792" y="4725144"/>
            <a:ext cx="2520280" cy="1544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円/楕円 13"/>
          <p:cNvSpPr/>
          <p:nvPr/>
        </p:nvSpPr>
        <p:spPr bwMode="auto">
          <a:xfrm>
            <a:off x="4808984" y="5772821"/>
            <a:ext cx="720080" cy="36004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6" name="右矢印 15"/>
          <p:cNvSpPr/>
          <p:nvPr/>
        </p:nvSpPr>
        <p:spPr bwMode="auto">
          <a:xfrm rot="8148447">
            <a:off x="5082456" y="4126919"/>
            <a:ext cx="504056" cy="576064"/>
          </a:xfrm>
          <a:prstGeom prst="rightArrow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545829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5" grpId="0" animBg="1"/>
      <p:bldP spid="14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2680" y="2924944"/>
            <a:ext cx="5562004" cy="3019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歌づくりの準備</a:t>
            </a:r>
            <a:r>
              <a:rPr lang="ja-JP" altLang="en-US" dirty="0" smtClean="0"/>
              <a:t>③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21</a:t>
            </a:fld>
            <a:endParaRPr lang="en-US" altLang="ja-JP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ja-JP" altLang="en-US" dirty="0" smtClean="0"/>
              <a:t>③</a:t>
            </a:r>
            <a:r>
              <a:rPr kumimoji="1" lang="ja-JP" altLang="en-US" dirty="0" smtClean="0"/>
              <a:t>インポートした伴奏を設定する</a:t>
            </a:r>
            <a:endParaRPr kumimoji="1" lang="ja-JP" altLang="en-US" dirty="0"/>
          </a:p>
        </p:txBody>
      </p:sp>
      <p:pic>
        <p:nvPicPr>
          <p:cNvPr id="3074" name="Picture 2" descr="E:\SVN\SES_PROJECT\SP-055 授業案検証・商品化\商品化\創作\LPC-V004 島崎藤村「初恋」にメロディーをつけて歌にしよう\Process\掲示資料\raw data\bansho1_005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30" b="78283"/>
          <a:stretch/>
        </p:blipFill>
        <p:spPr bwMode="auto">
          <a:xfrm>
            <a:off x="681990" y="1767379"/>
            <a:ext cx="1966754" cy="79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角丸四角形 6"/>
          <p:cNvSpPr/>
          <p:nvPr/>
        </p:nvSpPr>
        <p:spPr>
          <a:xfrm>
            <a:off x="1124859" y="1839387"/>
            <a:ext cx="684076" cy="360040"/>
          </a:xfrm>
          <a:prstGeom prst="roundRect">
            <a:avLst>
              <a:gd name="adj" fmla="val 6401"/>
            </a:avLst>
          </a:prstGeom>
          <a:noFill/>
          <a:ln w="5715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075" name="Picture 3" descr="E:\SVN\SES_PROJECT\SP-055 授業案検証・商品化\商品化\創作\LPC-V004 島崎藤村「初恋」にメロディーをつけて歌にしよう\Process\掲示資料\raw data\bansho1_00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256" y="1767075"/>
            <a:ext cx="2040511" cy="790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テキスト ボックス 12"/>
          <p:cNvSpPr txBox="1"/>
          <p:nvPr/>
        </p:nvSpPr>
        <p:spPr>
          <a:xfrm>
            <a:off x="272480" y="2636912"/>
            <a:ext cx="1872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伴奏設定を開く</a:t>
            </a:r>
            <a:endParaRPr lang="en-US" altLang="ja-JP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4" name="角丸四角形 13"/>
          <p:cNvSpPr/>
          <p:nvPr/>
        </p:nvSpPr>
        <p:spPr>
          <a:xfrm>
            <a:off x="2288704" y="4365104"/>
            <a:ext cx="2448272" cy="288032"/>
          </a:xfrm>
          <a:prstGeom prst="roundRect">
            <a:avLst>
              <a:gd name="adj" fmla="val 6401"/>
            </a:avLst>
          </a:prstGeom>
          <a:noFill/>
          <a:ln w="5715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円/楕円 14"/>
          <p:cNvSpPr/>
          <p:nvPr/>
        </p:nvSpPr>
        <p:spPr bwMode="auto">
          <a:xfrm>
            <a:off x="6177136" y="5445224"/>
            <a:ext cx="648072" cy="36004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025008" y="4233862"/>
            <a:ext cx="20956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インポートした</a:t>
            </a:r>
            <a:endParaRPr lang="en-US" altLang="ja-JP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伴奏を選択して</a:t>
            </a:r>
            <a:endParaRPr lang="en-US" altLang="ja-JP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/>
            <a:r>
              <a:rPr lang="en-US" altLang="ja-JP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[OK]</a:t>
            </a:r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をクリック</a:t>
            </a:r>
            <a:endParaRPr lang="en-US" altLang="ja-JP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905328" y="263691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伴奏設定完了！</a:t>
            </a:r>
            <a:endParaRPr lang="en-US" altLang="ja-JP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626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4" grpId="0" animBg="1"/>
      <p:bldP spid="15" grpId="0" animBg="1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データ</a:t>
            </a:r>
            <a:r>
              <a:rPr lang="ja-JP" altLang="en-US" dirty="0" smtClean="0"/>
              <a:t>を保存しよう！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22</a:t>
            </a:fld>
            <a:endParaRPr lang="en-US" altLang="ja-JP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13834" y="1775718"/>
            <a:ext cx="8568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ja-JP" altLang="en-US" sz="32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これで準備は</a:t>
            </a:r>
            <a:r>
              <a:rPr lang="en-US" altLang="ja-JP" sz="32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OK</a:t>
            </a:r>
            <a:r>
              <a:rPr lang="ja-JP" altLang="en-US" sz="32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！</a:t>
            </a:r>
            <a:endParaRPr lang="en-US" altLang="ja-JP" sz="32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342900" indent="-342900" algn="ctr"/>
            <a:r>
              <a:rPr lang="ja-JP" altLang="en-US" sz="3200" b="1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一旦、データを保存しましょう。</a:t>
            </a:r>
            <a:endParaRPr lang="en-US" altLang="ja-JP" sz="3200" b="1" dirty="0" smtClean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pic>
        <p:nvPicPr>
          <p:cNvPr id="10" name="Picture 2" descr="E:\SVN\SES_PROJECT\SP-055 授業案検証・商品化\商品化\創作\LPC-V004 島崎藤村「初恋」にメロディーをつけて歌にしよう\Process\掲示資料\raw data\bansho1_00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399"/>
          <a:stretch/>
        </p:blipFill>
        <p:spPr bwMode="auto">
          <a:xfrm>
            <a:off x="3368824" y="3573016"/>
            <a:ext cx="2950359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角丸四角形 10"/>
          <p:cNvSpPr/>
          <p:nvPr/>
        </p:nvSpPr>
        <p:spPr>
          <a:xfrm>
            <a:off x="5385048" y="3645024"/>
            <a:ext cx="720080" cy="648072"/>
          </a:xfrm>
          <a:prstGeom prst="roundRect">
            <a:avLst>
              <a:gd name="adj" fmla="val 6401"/>
            </a:avLst>
          </a:prstGeom>
          <a:noFill/>
          <a:ln w="57150" cmpd="sng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160912" y="4499828"/>
            <a:ext cx="3206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ファイルを名前</a:t>
            </a:r>
            <a:r>
              <a:rPr lang="ja-JP" altLang="en-US" sz="1800" b="1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を</a:t>
            </a:r>
            <a:r>
              <a:rPr lang="ja-JP" altLang="en-US" sz="18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付けて保存</a:t>
            </a:r>
            <a:endParaRPr lang="en-US" altLang="ja-JP" sz="18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4838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今日</a:t>
            </a:r>
            <a:r>
              <a:rPr lang="ja-JP" altLang="en-US" dirty="0" smtClean="0"/>
              <a:t>のめあ</a:t>
            </a:r>
            <a:r>
              <a:rPr lang="ja-JP" altLang="en-US" dirty="0"/>
              <a:t>て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>
          <a:xfrm>
            <a:off x="1136576" y="4077072"/>
            <a:ext cx="7848872" cy="1944216"/>
          </a:xfrm>
        </p:spPr>
        <p:txBody>
          <a:bodyPr/>
          <a:lstStyle/>
          <a:p>
            <a:pPr marL="457200" indent="-457200">
              <a:buFont typeface="+mj-ea"/>
              <a:buAutoNum type="circleNumDbPlain"/>
            </a:pPr>
            <a:r>
              <a:rPr kumimoji="1" lang="ja-JP" altLang="en-US" dirty="0" smtClean="0"/>
              <a:t>ボーカロイド教育版の操作方法を</a:t>
            </a:r>
            <a:r>
              <a:rPr lang="ja-JP" altLang="en-US" dirty="0" smtClean="0"/>
              <a:t>覚えます</a:t>
            </a:r>
            <a:endParaRPr kumimoji="1" lang="en-US" altLang="ja-JP" dirty="0" smtClean="0"/>
          </a:p>
          <a:p>
            <a:pPr marL="457200" indent="-457200">
              <a:buFont typeface="+mj-ea"/>
              <a:buAutoNum type="circleNumDbPlain"/>
            </a:pPr>
            <a:r>
              <a:rPr lang="ja-JP" altLang="en-US" dirty="0" smtClean="0"/>
              <a:t>簡単なメロディーを題材に入力練習をします</a:t>
            </a:r>
            <a:endParaRPr lang="en-US" altLang="ja-JP" dirty="0" smtClean="0"/>
          </a:p>
          <a:p>
            <a:pPr marL="457200" indent="-457200">
              <a:buFont typeface="+mj-ea"/>
              <a:buAutoNum type="circleNumDbPlain"/>
            </a:pPr>
            <a:r>
              <a:rPr kumimoji="1" lang="ja-JP" altLang="en-US" dirty="0" smtClean="0"/>
              <a:t>「初恋」の</a:t>
            </a:r>
            <a:r>
              <a:rPr lang="ja-JP" altLang="en-US" dirty="0" smtClean="0"/>
              <a:t>歌の構成について説明します</a:t>
            </a:r>
            <a:endParaRPr kumimoji="1" lang="en-US" altLang="ja-JP" dirty="0" smtClean="0"/>
          </a:p>
          <a:p>
            <a:pPr marL="457200" indent="-457200">
              <a:buFont typeface="+mj-ea"/>
              <a:buAutoNum type="circleNumDbPlain"/>
            </a:pPr>
            <a:r>
              <a:rPr lang="ja-JP" altLang="en-US" dirty="0" smtClean="0"/>
              <a:t>チームで伴奏と担当する「連」を決めます</a:t>
            </a:r>
            <a:endParaRPr kumimoji="1"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>
          <a:xfrm>
            <a:off x="1100572" y="1556793"/>
            <a:ext cx="7704856" cy="1368151"/>
          </a:xfrm>
        </p:spPr>
        <p:txBody>
          <a:bodyPr/>
          <a:lstStyle/>
          <a:p>
            <a:r>
              <a:rPr lang="ja-JP" altLang="en-US" sz="3200" dirty="0" smtClean="0"/>
              <a:t>ボーカロイド教育版の使い方を覚えて</a:t>
            </a:r>
            <a:endParaRPr lang="en-US" altLang="ja-JP" sz="3200" dirty="0" smtClean="0"/>
          </a:p>
          <a:p>
            <a:r>
              <a:rPr kumimoji="1" lang="ja-JP" altLang="en-US" sz="3200" dirty="0" smtClean="0"/>
              <a:t>歌づくりの準備をしよう！</a:t>
            </a:r>
            <a:endParaRPr kumimoji="1" lang="en-US" altLang="ja-JP" sz="3200" dirty="0" smtClean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ja-JP" altLang="en-US" dirty="0" smtClean="0"/>
              <a:t>授業の進め方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6949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smtClean="0"/>
              <a:t>ボーカロイド教育版の使い方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8110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使用するソフトについて</a:t>
            </a:r>
            <a:endParaRPr kumimoji="1"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4294967295"/>
          </p:nvPr>
        </p:nvSpPr>
        <p:spPr>
          <a:xfrm>
            <a:off x="416496" y="1052736"/>
            <a:ext cx="9073008" cy="5184576"/>
          </a:xfrm>
        </p:spPr>
        <p:txBody>
          <a:bodyPr/>
          <a:lstStyle/>
          <a:p>
            <a:r>
              <a:rPr kumimoji="1" lang="ja-JP" altLang="en-US" dirty="0" smtClean="0"/>
              <a:t>今回の授業で使用するソフト</a:t>
            </a:r>
            <a:endParaRPr kumimoji="1" lang="en-US" altLang="ja-JP" dirty="0" smtClean="0"/>
          </a:p>
          <a:p>
            <a:endParaRPr lang="en-US" altLang="ja-JP" dirty="0"/>
          </a:p>
          <a:p>
            <a:endParaRPr kumimoji="1" lang="en-US" altLang="ja-JP" dirty="0" smtClean="0"/>
          </a:p>
          <a:p>
            <a:endParaRPr lang="en-US" altLang="ja-JP" dirty="0" smtClean="0"/>
          </a:p>
          <a:p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endParaRPr kumimoji="1" lang="en-US" altLang="ja-JP" dirty="0" smtClean="0"/>
          </a:p>
          <a:p>
            <a:pPr lvl="1"/>
            <a:r>
              <a:rPr lang="ja-JP" altLang="en-US" dirty="0" smtClean="0"/>
              <a:t>ヤマハが開発した「歌声合成ソフト」＝</a:t>
            </a:r>
            <a:r>
              <a:rPr lang="en-US" altLang="ja-JP" dirty="0" smtClean="0"/>
              <a:t>VOCALOID</a:t>
            </a:r>
          </a:p>
          <a:p>
            <a:pPr marL="392310" lvl="1" indent="0">
              <a:buNone/>
            </a:pPr>
            <a:r>
              <a:rPr lang="en-US" altLang="ja-JP" dirty="0" smtClean="0"/>
              <a:t>                                                     </a:t>
            </a:r>
            <a:r>
              <a:rPr lang="ja-JP" altLang="en-US" dirty="0" smtClean="0"/>
              <a:t>（ボーカロイド）</a:t>
            </a:r>
            <a:endParaRPr kumimoji="1" lang="en-US" altLang="ja-JP" dirty="0" smtClean="0"/>
          </a:p>
          <a:p>
            <a:r>
              <a:rPr lang="ja-JP" altLang="en-US" dirty="0"/>
              <a:t>特徴</a:t>
            </a:r>
            <a:endParaRPr lang="en-US" altLang="ja-JP" dirty="0" smtClean="0"/>
          </a:p>
          <a:p>
            <a:pPr lvl="1"/>
            <a:r>
              <a:rPr kumimoji="1" lang="ja-JP" altLang="en-US" dirty="0"/>
              <a:t>歌詞</a:t>
            </a:r>
            <a:r>
              <a:rPr kumimoji="1" lang="ja-JP" altLang="en-US" dirty="0" smtClean="0"/>
              <a:t>と音を入力すると、すぐに正確に歌ってくれる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584" y="2060848"/>
            <a:ext cx="6089032" cy="1159209"/>
          </a:xfrm>
          <a:prstGeom prst="rect">
            <a:avLst/>
          </a:prstGeom>
        </p:spPr>
      </p:pic>
      <p:pic>
        <p:nvPicPr>
          <p:cNvPr id="1027" name="Picture 3" descr="E:\SVN\SES_PROJECT\ボーカロイド教育版\ロゴ\FIX\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272" y="2060848"/>
            <a:ext cx="1136176" cy="113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741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E:\SVN\SES_PROJECT\SP-055 授業案検証・商品化\商品化\創作\LPC-V001 「きらきら星」で音の重なりを楽しもう\Process\提示資料\raw data\bansho_00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26707" y="1196752"/>
            <a:ext cx="8230749" cy="474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E:\SVN\SES_PROJECT\SP-055 授業案検証・商品化\商品化\創作\LPC-V001 「きらきら星」で音の重なりを楽しもう\Process\提示資料\raw data\bansho_0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56125" y="2057720"/>
            <a:ext cx="2865947" cy="286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ボーカロイド教育版</a:t>
            </a:r>
            <a:r>
              <a:rPr lang="ja-JP" altLang="en-US" dirty="0" err="1" smtClean="0"/>
              <a:t>ー</a:t>
            </a:r>
            <a:r>
              <a:rPr lang="ja-JP" altLang="en-US" dirty="0" smtClean="0"/>
              <a:t>画面説明①</a:t>
            </a:r>
            <a:endParaRPr kumimoji="1"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sp>
        <p:nvSpPr>
          <p:cNvPr id="7" name="角丸四角形 6"/>
          <p:cNvSpPr/>
          <p:nvPr/>
        </p:nvSpPr>
        <p:spPr>
          <a:xfrm>
            <a:off x="826706" y="2489768"/>
            <a:ext cx="1678021" cy="3456384"/>
          </a:xfrm>
          <a:prstGeom prst="roundRect">
            <a:avLst>
              <a:gd name="adj" fmla="val 6514"/>
            </a:avLst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9" rIns="91419" bIns="45709"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93608" y="5978113"/>
            <a:ext cx="1944216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marL="342822" indent="-342822" algn="ctr"/>
            <a:r>
              <a:rPr lang="en-US" altLang="ja-JP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4</a:t>
            </a:r>
            <a:r>
              <a:rPr lang="ja-JP" altLang="en-US" sz="2000" b="1" dirty="0" err="1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つの</a:t>
            </a:r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パート</a:t>
            </a:r>
            <a:endParaRPr lang="en-US" altLang="ja-JP" sz="20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3956125" y="2057720"/>
            <a:ext cx="2865948" cy="2866050"/>
          </a:xfrm>
          <a:prstGeom prst="roundRect">
            <a:avLst>
              <a:gd name="adj" fmla="val 2885"/>
            </a:avLst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9" rIns="91419" bIns="45709"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808984" y="2305705"/>
            <a:ext cx="2013089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marL="342822" indent="-342822"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音色選択画面</a:t>
            </a:r>
            <a:endParaRPr lang="en-US" altLang="ja-JP" sz="20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4" name="角丸四角形 13"/>
          <p:cNvSpPr/>
          <p:nvPr/>
        </p:nvSpPr>
        <p:spPr>
          <a:xfrm>
            <a:off x="1208584" y="2560089"/>
            <a:ext cx="594976" cy="216024"/>
          </a:xfrm>
          <a:prstGeom prst="roundRect">
            <a:avLst>
              <a:gd name="adj" fmla="val 6514"/>
            </a:avLst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9" rIns="91419" bIns="45709"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514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 animBg="1"/>
      <p:bldP spid="11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SVN\SES_PROJECT\SP-055 授業案検証・商品化\商品化\創作\LPC-V001 「きらきら星」で音の重なりを楽しもう\Process\提示資料\raw data\bansho_00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26707" y="1175262"/>
            <a:ext cx="8230749" cy="4774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ボーカロイド教育版</a:t>
            </a:r>
            <a:r>
              <a:rPr lang="ja-JP" altLang="en-US" dirty="0" err="1" smtClean="0"/>
              <a:t>ー</a:t>
            </a:r>
            <a:r>
              <a:rPr lang="ja-JP" altLang="en-US" dirty="0" smtClean="0"/>
              <a:t>画面説明②</a:t>
            </a:r>
            <a:endParaRPr kumimoji="1"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cxnSp>
        <p:nvCxnSpPr>
          <p:cNvPr id="10" name="直線矢印コネクタ 9"/>
          <p:cNvCxnSpPr/>
          <p:nvPr/>
        </p:nvCxnSpPr>
        <p:spPr>
          <a:xfrm flipV="1">
            <a:off x="992560" y="2132856"/>
            <a:ext cx="0" cy="3528392"/>
          </a:xfrm>
          <a:prstGeom prst="straightConnector1">
            <a:avLst/>
          </a:prstGeom>
          <a:ln w="762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/>
          <p:cNvSpPr txBox="1"/>
          <p:nvPr/>
        </p:nvSpPr>
        <p:spPr>
          <a:xfrm>
            <a:off x="356144" y="2924944"/>
            <a:ext cx="492400" cy="1472099"/>
          </a:xfrm>
          <a:prstGeom prst="rect">
            <a:avLst/>
          </a:prstGeom>
          <a:noFill/>
        </p:spPr>
        <p:txBody>
          <a:bodyPr vert="eaVert"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音の高さ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cxnSp>
        <p:nvCxnSpPr>
          <p:cNvPr id="12" name="直線矢印コネクタ 11"/>
          <p:cNvCxnSpPr/>
          <p:nvPr/>
        </p:nvCxnSpPr>
        <p:spPr>
          <a:xfrm>
            <a:off x="1784648" y="6053227"/>
            <a:ext cx="7272808" cy="0"/>
          </a:xfrm>
          <a:prstGeom prst="straightConnector1">
            <a:avLst/>
          </a:prstGeom>
          <a:ln w="762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4520952" y="6103321"/>
            <a:ext cx="1800200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音の長さ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4" name="円/楕円 13"/>
          <p:cNvSpPr/>
          <p:nvPr/>
        </p:nvSpPr>
        <p:spPr bwMode="auto">
          <a:xfrm>
            <a:off x="3296816" y="1340768"/>
            <a:ext cx="288032" cy="28803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19" tIns="45709" rIns="91419" bIns="45709" numCol="1" rtlCol="0" anchor="t" anchorCtr="0" compatLnSpc="1">
            <a:prstTxWarp prst="textNoShape">
              <a:avLst/>
            </a:prstTxWarp>
          </a:bodyPr>
          <a:lstStyle/>
          <a:p>
            <a:pPr algn="ctr" defTabSz="914192">
              <a:spcBef>
                <a:spcPct val="50000"/>
              </a:spcBef>
            </a:pPr>
            <a:endParaRPr lang="ja-JP" altLang="en-US" sz="1800" b="1" dirty="0" smtClean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856656" y="940681"/>
            <a:ext cx="2304257" cy="400087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 lIns="91419" tIns="45709" rIns="91419" bIns="45709" rtlCol="0">
            <a:spAutoFit/>
          </a:bodyPr>
          <a:lstStyle/>
          <a:p>
            <a:pPr marL="342822" indent="-342822"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鉛筆ツールを選択</a:t>
            </a:r>
          </a:p>
        </p:txBody>
      </p:sp>
      <p:sp>
        <p:nvSpPr>
          <p:cNvPr id="16" name="角丸四角形 15"/>
          <p:cNvSpPr/>
          <p:nvPr/>
        </p:nvSpPr>
        <p:spPr>
          <a:xfrm>
            <a:off x="1136576" y="1628800"/>
            <a:ext cx="7632848" cy="216024"/>
          </a:xfrm>
          <a:prstGeom prst="roundRect">
            <a:avLst>
              <a:gd name="adj" fmla="val 6514"/>
            </a:avLst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9" tIns="45709" rIns="91419" bIns="45709"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185248" y="1196752"/>
            <a:ext cx="1584176" cy="400087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 lIns="91419" tIns="45709" rIns="91419" bIns="45709" rtlCol="0">
            <a:spAutoFit/>
          </a:bodyPr>
          <a:lstStyle/>
          <a:p>
            <a:pPr marL="342822" indent="-342822"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歌詞を入力</a:t>
            </a:r>
          </a:p>
        </p:txBody>
      </p:sp>
      <p:sp>
        <p:nvSpPr>
          <p:cNvPr id="18" name="円/楕円 17"/>
          <p:cNvSpPr/>
          <p:nvPr/>
        </p:nvSpPr>
        <p:spPr bwMode="auto">
          <a:xfrm>
            <a:off x="4736976" y="1340768"/>
            <a:ext cx="288032" cy="28803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19" tIns="45709" rIns="91419" bIns="45709" numCol="1" rtlCol="0" anchor="t" anchorCtr="0" compatLnSpc="1">
            <a:prstTxWarp prst="textNoShape">
              <a:avLst/>
            </a:prstTxWarp>
          </a:bodyPr>
          <a:lstStyle/>
          <a:p>
            <a:pPr algn="ctr" defTabSz="914192">
              <a:spcBef>
                <a:spcPct val="50000"/>
              </a:spcBef>
            </a:pPr>
            <a:endParaRPr lang="ja-JP" altLang="en-US" sz="1800" b="1" dirty="0" smtClean="0">
              <a:latin typeface="メイリオ"/>
              <a:ea typeface="メイリオ"/>
              <a:cs typeface="メイリオ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520952" y="940681"/>
            <a:ext cx="792088" cy="400087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wrap="square" lIns="91419" tIns="45709" rIns="91419" bIns="45709" rtlCol="0">
            <a:spAutoFit/>
          </a:bodyPr>
          <a:lstStyle/>
          <a:p>
            <a:pPr marL="342822" indent="-342822"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再生</a:t>
            </a:r>
          </a:p>
        </p:txBody>
      </p:sp>
    </p:spTree>
    <p:extLst>
      <p:ext uri="{BB962C8B-B14F-4D97-AF65-F5344CB8AC3E}">
        <p14:creationId xmlns:p14="http://schemas.microsoft.com/office/powerpoint/2010/main" val="8183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SVN\SES_PROJECT\SP-055 授業案検証・商品化\商品化\創作\LPC-V001 「きらきら星」で音の重なりを楽しもう\Process\提示資料\raw data\bansho_004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52600" y="1124744"/>
            <a:ext cx="7960437" cy="515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音の長さ</a:t>
            </a:r>
            <a:endParaRPr kumimoji="1"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sp>
        <p:nvSpPr>
          <p:cNvPr id="8" name="円/楕円 7"/>
          <p:cNvSpPr/>
          <p:nvPr/>
        </p:nvSpPr>
        <p:spPr bwMode="auto">
          <a:xfrm>
            <a:off x="1352600" y="1196752"/>
            <a:ext cx="576064" cy="36004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19" tIns="45709" rIns="91419" bIns="45709" numCol="1" rtlCol="0" anchor="t" anchorCtr="0" compatLnSpc="1">
            <a:prstTxWarp prst="textNoShape">
              <a:avLst/>
            </a:prstTxWarp>
          </a:bodyPr>
          <a:lstStyle/>
          <a:p>
            <a:pPr algn="ctr" defTabSz="914192">
              <a:spcBef>
                <a:spcPct val="50000"/>
              </a:spcBef>
            </a:pPr>
            <a:endParaRPr lang="ja-JP" altLang="en-US" sz="1800" b="1" dirty="0" smtClean="0"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9" name="直線矢印コネクタ 8"/>
          <p:cNvCxnSpPr/>
          <p:nvPr/>
        </p:nvCxnSpPr>
        <p:spPr>
          <a:xfrm>
            <a:off x="2432720" y="1772816"/>
            <a:ext cx="2808312" cy="0"/>
          </a:xfrm>
          <a:prstGeom prst="straightConnector1">
            <a:avLst/>
          </a:prstGeom>
          <a:ln w="762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3072483" y="1876785"/>
            <a:ext cx="1528785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en-US" altLang="ja-JP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1</a:t>
            </a:r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小節目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889103" y="1876785"/>
            <a:ext cx="1528785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２小節目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224808" y="4757105"/>
            <a:ext cx="2514740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１マス＝８分音符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598500" y="3100921"/>
            <a:ext cx="2514740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２マス＝４分音符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pic>
        <p:nvPicPr>
          <p:cNvPr id="16" name="図 15" descr="ノートの長さ選択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60512" y="1616571"/>
            <a:ext cx="1552575" cy="2676525"/>
          </a:xfrm>
          <a:prstGeom prst="rect">
            <a:avLst/>
          </a:prstGeom>
        </p:spPr>
      </p:pic>
      <p:cxnSp>
        <p:nvCxnSpPr>
          <p:cNvPr id="19" name="直線矢印コネクタ 18"/>
          <p:cNvCxnSpPr/>
          <p:nvPr/>
        </p:nvCxnSpPr>
        <p:spPr>
          <a:xfrm flipV="1">
            <a:off x="3441284" y="4608424"/>
            <a:ext cx="360040" cy="5536"/>
          </a:xfrm>
          <a:prstGeom prst="straightConnector1">
            <a:avLst/>
          </a:prstGeom>
          <a:ln w="57150">
            <a:solidFill>
              <a:srgbClr val="FF0000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 bwMode="auto">
          <a:xfrm>
            <a:off x="3801324" y="3717032"/>
            <a:ext cx="0" cy="1008112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直線コネクタ 44"/>
          <p:cNvCxnSpPr/>
          <p:nvPr/>
        </p:nvCxnSpPr>
        <p:spPr bwMode="auto">
          <a:xfrm>
            <a:off x="3440832" y="3717032"/>
            <a:ext cx="0" cy="1008112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直線矢印コネクタ 47"/>
          <p:cNvCxnSpPr/>
          <p:nvPr/>
        </p:nvCxnSpPr>
        <p:spPr>
          <a:xfrm>
            <a:off x="5241032" y="1772816"/>
            <a:ext cx="2824929" cy="0"/>
          </a:xfrm>
          <a:prstGeom prst="straightConnector1">
            <a:avLst/>
          </a:prstGeom>
          <a:ln w="762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コネクタ 48"/>
          <p:cNvCxnSpPr/>
          <p:nvPr/>
        </p:nvCxnSpPr>
        <p:spPr bwMode="auto">
          <a:xfrm>
            <a:off x="4520952" y="2639256"/>
            <a:ext cx="0" cy="1008112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直線コネクタ 49"/>
          <p:cNvCxnSpPr/>
          <p:nvPr/>
        </p:nvCxnSpPr>
        <p:spPr bwMode="auto">
          <a:xfrm>
            <a:off x="3800872" y="2639256"/>
            <a:ext cx="0" cy="1008112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直線矢印コネクタ 50"/>
          <p:cNvCxnSpPr/>
          <p:nvPr/>
        </p:nvCxnSpPr>
        <p:spPr>
          <a:xfrm>
            <a:off x="3800872" y="2880232"/>
            <a:ext cx="681306" cy="0"/>
          </a:xfrm>
          <a:prstGeom prst="straightConnector1">
            <a:avLst/>
          </a:prstGeom>
          <a:ln w="57150">
            <a:solidFill>
              <a:srgbClr val="FF0000"/>
            </a:solidFill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角丸四角形 54"/>
          <p:cNvSpPr/>
          <p:nvPr/>
        </p:nvSpPr>
        <p:spPr bwMode="auto">
          <a:xfrm>
            <a:off x="7401272" y="1556792"/>
            <a:ext cx="720080" cy="4752528"/>
          </a:xfrm>
          <a:prstGeom prst="roundRect">
            <a:avLst/>
          </a:prstGeom>
          <a:solidFill>
            <a:schemeClr val="tx2">
              <a:lumMod val="40000"/>
              <a:lumOff val="60000"/>
              <a:alpha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7617296" y="2708920"/>
            <a:ext cx="1584176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空白は休符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47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2" grpId="0"/>
      <p:bldP spid="18" grpId="0"/>
      <p:bldP spid="55" grpId="0" animBg="1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SVN\SES_PROJECT\SP-055 授業案検証・商品化\商品化\創作\LPC-V001 「きらきら星」で音の重なりを楽しもう\Process\提示資料\raw data\bansho_005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37006" y="1214935"/>
            <a:ext cx="5336274" cy="5022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音の</a:t>
            </a:r>
            <a:r>
              <a:rPr lang="ja-JP" altLang="en-US" dirty="0" smtClean="0"/>
              <a:t>高さ</a:t>
            </a:r>
            <a:endParaRPr kumimoji="1"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E28C82-B945-4E1A-9993-EBE07E3E204B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455991" y="4953384"/>
            <a:ext cx="2449337" cy="707864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★注意！</a:t>
            </a:r>
            <a:endParaRPr lang="en-US" altLang="ja-JP" sz="2000" b="1" dirty="0" smtClean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グレーの帯は黒鍵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55" name="角丸四角形 54"/>
          <p:cNvSpPr/>
          <p:nvPr/>
        </p:nvSpPr>
        <p:spPr bwMode="auto">
          <a:xfrm>
            <a:off x="2137006" y="1628800"/>
            <a:ext cx="1043090" cy="4608512"/>
          </a:xfrm>
          <a:prstGeom prst="roundRect">
            <a:avLst>
              <a:gd name="adj" fmla="val 10744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272480" y="5693209"/>
            <a:ext cx="1800200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r"/>
            <a:r>
              <a:rPr lang="ja-JP" altLang="en-US" sz="2000" b="1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真ん中のド→</a:t>
            </a:r>
            <a:endParaRPr lang="ja-JP" altLang="en-US" sz="2000" b="1" dirty="0">
              <a:solidFill>
                <a:srgbClr val="FF0000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4979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5" grpId="0" animBg="1"/>
      <p:bldP spid="56" grpId="0"/>
    </p:bldLst>
  </p:timing>
</p:sld>
</file>

<file path=ppt/theme/theme1.xml><?xml version="1.0" encoding="utf-8"?>
<a:theme xmlns:a="http://schemas.openxmlformats.org/drawingml/2006/main" name="SES template">
  <a:themeElements>
    <a:clrScheme name="SE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インスピレーション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C000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sz="18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メイリオ"/>
            <a:ea typeface="メイリオ"/>
            <a:cs typeface="メイリオ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>
          <a:buFont typeface="+mj-lt"/>
          <a:buAutoNum type="arabicPeriod"/>
          <a:defRPr kumimoji="1" sz="2400" dirty="0" smtClean="0">
            <a:latin typeface="メイリオ" pitchFamily="50" charset="-128"/>
            <a:ea typeface="メイリオ" pitchFamily="50" charset="-128"/>
            <a:cs typeface="メイリオ" pitchFamily="50" charset="-128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SES template</Template>
  <TotalTime>33486</TotalTime>
  <Words>731</Words>
  <Application>Microsoft Office PowerPoint</Application>
  <PresentationFormat>A4 210 x 297 mm</PresentationFormat>
  <Paragraphs>199</Paragraphs>
  <Slides>23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23</vt:i4>
      </vt:variant>
    </vt:vector>
  </HeadingPairs>
  <TitlesOfParts>
    <vt:vector size="24" baseType="lpstr">
      <vt:lpstr>SES template</vt:lpstr>
      <vt:lpstr>創作授業 ①</vt:lpstr>
      <vt:lpstr>この単元のゴール</vt:lpstr>
      <vt:lpstr>今日のめあて</vt:lpstr>
      <vt:lpstr>ボーカロイド教育版の使い方</vt:lpstr>
      <vt:lpstr>使用するソフトについて</vt:lpstr>
      <vt:lpstr>ボーカロイド教育版ー画面説明①</vt:lpstr>
      <vt:lpstr>ボーカロイド教育版ー画面説明②</vt:lpstr>
      <vt:lpstr>音の長さ</vt:lpstr>
      <vt:lpstr>音の高さ</vt:lpstr>
      <vt:lpstr>入力練習</vt:lpstr>
      <vt:lpstr>「初恋」の曲の構成について</vt:lpstr>
      <vt:lpstr>「初恋」の詩</vt:lpstr>
      <vt:lpstr>曲の構成について</vt:lpstr>
      <vt:lpstr>曲の構成について</vt:lpstr>
      <vt:lpstr>PowerPoint プレゼンテーション</vt:lpstr>
      <vt:lpstr>歌づくりの準備</vt:lpstr>
      <vt:lpstr>チームで決めること①</vt:lpstr>
      <vt:lpstr>チームで決めること②</vt:lpstr>
      <vt:lpstr>PowerPoint プレゼンテーション</vt:lpstr>
      <vt:lpstr>歌づくりの準備①</vt:lpstr>
      <vt:lpstr>歌づくりの準備②</vt:lpstr>
      <vt:lpstr>歌づくりの準備③</vt:lpstr>
      <vt:lpstr>データを保存しよう！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Yamaha Corporation</dc:creator>
  <dcterms:created xsi:type="dcterms:W3CDTF">2015-09-07T06:14:15Z</dcterms:created>
  <dcterms:modified xsi:type="dcterms:W3CDTF">2017-02-06T06:36:18Z</dcterms:modified>
</cp:coreProperties>
</file>